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2" r:id="rId1"/>
    <p:sldMasterId id="2147483676" r:id="rId2"/>
  </p:sldMasterIdLst>
  <p:notesMasterIdLst>
    <p:notesMasterId r:id="rId34"/>
  </p:notesMasterIdLst>
  <p:handoutMasterIdLst>
    <p:handoutMasterId r:id="rId35"/>
  </p:handoutMasterIdLst>
  <p:sldIdLst>
    <p:sldId id="256" r:id="rId3"/>
    <p:sldId id="326" r:id="rId4"/>
    <p:sldId id="327" r:id="rId5"/>
    <p:sldId id="328" r:id="rId6"/>
    <p:sldId id="329" r:id="rId7"/>
    <p:sldId id="330" r:id="rId8"/>
    <p:sldId id="331" r:id="rId9"/>
    <p:sldId id="354" r:id="rId10"/>
    <p:sldId id="333" r:id="rId11"/>
    <p:sldId id="332" r:id="rId12"/>
    <p:sldId id="334" r:id="rId13"/>
    <p:sldId id="335" r:id="rId14"/>
    <p:sldId id="359" r:id="rId15"/>
    <p:sldId id="360" r:id="rId16"/>
    <p:sldId id="358" r:id="rId17"/>
    <p:sldId id="483" r:id="rId18"/>
    <p:sldId id="339" r:id="rId19"/>
    <p:sldId id="338" r:id="rId20"/>
    <p:sldId id="340" r:id="rId21"/>
    <p:sldId id="341" r:id="rId22"/>
    <p:sldId id="342" r:id="rId23"/>
    <p:sldId id="356" r:id="rId24"/>
    <p:sldId id="357" r:id="rId25"/>
    <p:sldId id="345" r:id="rId26"/>
    <p:sldId id="346" r:id="rId27"/>
    <p:sldId id="347" r:id="rId28"/>
    <p:sldId id="348" r:id="rId29"/>
    <p:sldId id="352" r:id="rId30"/>
    <p:sldId id="349" r:id="rId31"/>
    <p:sldId id="353" r:id="rId32"/>
    <p:sldId id="269" r:id="rId33"/>
  </p:sldIdLst>
  <p:sldSz cx="9144000" cy="6858000" type="screen4x3"/>
  <p:notesSz cx="6669088" cy="9926638"/>
  <p:custDataLst>
    <p:tags r:id="rId36"/>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0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10373"/>
    <a:srgbClr val="003896"/>
    <a:srgbClr val="DB7C12"/>
    <a:srgbClr val="008C4F"/>
    <a:srgbClr val="31FFA6"/>
    <a:srgbClr val="00CA72"/>
    <a:srgbClr val="672050"/>
    <a:srgbClr val="0085A1"/>
    <a:srgbClr val="E3BA12"/>
    <a:srgbClr val="C7054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073A0DAA-6AF3-43AB-8588-CEC1D06C72B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9688" autoAdjust="0"/>
  </p:normalViewPr>
  <p:slideViewPr>
    <p:cSldViewPr snapToGrid="0" snapToObjects="1">
      <p:cViewPr varScale="1">
        <p:scale>
          <a:sx n="76" d="100"/>
          <a:sy n="76" d="100"/>
        </p:scale>
        <p:origin x="163" y="6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notesViewPr>
    <p:cSldViewPr snapToGrid="0" snapToObjects="1" showGuides="1">
      <p:cViewPr>
        <p:scale>
          <a:sx n="80" d="100"/>
          <a:sy n="80" d="100"/>
        </p:scale>
        <p:origin x="2880" y="-624"/>
      </p:cViewPr>
      <p:guideLst>
        <p:guide orient="horz" pos="3127"/>
        <p:guide pos="210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handoutMaster" Target="handoutMasters/handoutMaster1.xml"/><Relationship Id="rId8" Type="http://schemas.openxmlformats.org/officeDocument/2006/relationships/slide" Target="slides/slide6.xml"/><Relationship Id="rId3"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43FBAEA-4F61-B48C-BE81-14FD9C855D35}"/>
              </a:ext>
            </a:extLst>
          </p:cNvPr>
          <p:cNvSpPr>
            <a:spLocks noGrp="1"/>
          </p:cNvSpPr>
          <p:nvPr>
            <p:ph type="hdr" sz="quarter"/>
          </p:nvPr>
        </p:nvSpPr>
        <p:spPr>
          <a:xfrm>
            <a:off x="0" y="0"/>
            <a:ext cx="2889250" cy="4968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7AF9F5DE-F132-BD0F-1D16-90B17C2A20E1}"/>
              </a:ext>
            </a:extLst>
          </p:cNvPr>
          <p:cNvSpPr>
            <a:spLocks noGrp="1"/>
          </p:cNvSpPr>
          <p:nvPr>
            <p:ph type="dt" sz="quarter" idx="1"/>
          </p:nvPr>
        </p:nvSpPr>
        <p:spPr>
          <a:xfrm>
            <a:off x="3778250" y="0"/>
            <a:ext cx="2889250" cy="496888"/>
          </a:xfrm>
          <a:prstGeom prst="rect">
            <a:avLst/>
          </a:prstGeom>
        </p:spPr>
        <p:txBody>
          <a:bodyPr vert="horz" lIns="91440" tIns="45720" rIns="91440" bIns="45720" rtlCol="0"/>
          <a:lstStyle>
            <a:lvl1pPr algn="r">
              <a:defRPr sz="1200"/>
            </a:lvl1pPr>
          </a:lstStyle>
          <a:p>
            <a:fld id="{4C7DA49C-D16C-4055-947D-D3CC209A9A30}" type="datetimeFigureOut">
              <a:rPr lang="en-GB" smtClean="0"/>
              <a:t>25/03/2025</a:t>
            </a:fld>
            <a:endParaRPr lang="en-GB"/>
          </a:p>
        </p:txBody>
      </p:sp>
      <p:sp>
        <p:nvSpPr>
          <p:cNvPr id="4" name="Footer Placeholder 3">
            <a:extLst>
              <a:ext uri="{FF2B5EF4-FFF2-40B4-BE49-F238E27FC236}">
                <a16:creationId xmlns:a16="http://schemas.microsoft.com/office/drawing/2014/main" id="{689A79D0-5C8E-D92C-0083-39EE4BB1F86B}"/>
              </a:ext>
            </a:extLst>
          </p:cNvPr>
          <p:cNvSpPr>
            <a:spLocks noGrp="1"/>
          </p:cNvSpPr>
          <p:nvPr>
            <p:ph type="ftr" sz="quarter" idx="2"/>
          </p:nvPr>
        </p:nvSpPr>
        <p:spPr>
          <a:xfrm>
            <a:off x="0" y="9429750"/>
            <a:ext cx="2889250" cy="496888"/>
          </a:xfrm>
          <a:prstGeom prst="rect">
            <a:avLst/>
          </a:prstGeom>
        </p:spPr>
        <p:txBody>
          <a:bodyPr vert="horz" lIns="91440" tIns="45720" rIns="91440" bIns="45720" rtlCol="0" anchor="b"/>
          <a:lstStyle>
            <a:lvl1pPr algn="l">
              <a:defRPr sz="1200"/>
            </a:lvl1pPr>
          </a:lstStyle>
          <a:p>
            <a:endParaRPr lang="en-GB"/>
          </a:p>
        </p:txBody>
      </p:sp>
    </p:spTree>
    <p:extLst>
      <p:ext uri="{BB962C8B-B14F-4D97-AF65-F5344CB8AC3E}">
        <p14:creationId xmlns:p14="http://schemas.microsoft.com/office/powerpoint/2010/main" val="87959973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3126" userDrawn="1">
          <p15:clr>
            <a:srgbClr val="F26B43"/>
          </p15:clr>
        </p15:guide>
        <p15:guide id="2" pos="210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777607" y="0"/>
            <a:ext cx="2889938" cy="498056"/>
          </a:xfrm>
          <a:prstGeom prst="rect">
            <a:avLst/>
          </a:prstGeom>
        </p:spPr>
        <p:txBody>
          <a:bodyPr vert="horz" lIns="91440" tIns="45720" rIns="91440" bIns="45720" rtlCol="0"/>
          <a:lstStyle>
            <a:lvl1pPr algn="r">
              <a:defRPr sz="1200"/>
            </a:lvl1pPr>
          </a:lstStyle>
          <a:p>
            <a:fld id="{356550D9-ADB1-3343-A22C-B3DF373CF0A3}" type="datetimeFigureOut">
              <a:rPr lang="en-US" smtClean="0"/>
              <a:t>3/25/2025</a:t>
            </a:fld>
            <a:endParaRPr lang="en-US"/>
          </a:p>
        </p:txBody>
      </p:sp>
      <p:sp>
        <p:nvSpPr>
          <p:cNvPr id="4" name="Slide Image Placeholder 3"/>
          <p:cNvSpPr>
            <a:spLocks noGrp="1" noRot="1" noChangeAspect="1"/>
          </p:cNvSpPr>
          <p:nvPr>
            <p:ph type="sldImg" idx="2"/>
          </p:nvPr>
        </p:nvSpPr>
        <p:spPr>
          <a:xfrm>
            <a:off x="1101725" y="1239838"/>
            <a:ext cx="4465638" cy="335121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133384" y="4777194"/>
            <a:ext cx="6367475" cy="4789603"/>
          </a:xfrm>
          <a:prstGeom prst="rect">
            <a:avLst/>
          </a:prstGeom>
        </p:spPr>
        <p:txBody>
          <a:bodyPr vert="horz" lIns="91440" tIns="45720" rIns="91440" bIns="45720" rtlCol="0"/>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7" name="Slide Number Placeholder 6"/>
          <p:cNvSpPr>
            <a:spLocks noGrp="1"/>
          </p:cNvSpPr>
          <p:nvPr>
            <p:ph type="sldNum" sz="quarter" idx="5"/>
          </p:nvPr>
        </p:nvSpPr>
        <p:spPr>
          <a:xfrm>
            <a:off x="5879912" y="9666065"/>
            <a:ext cx="787633" cy="260574"/>
          </a:xfrm>
          <a:prstGeom prst="rect">
            <a:avLst/>
          </a:prstGeom>
        </p:spPr>
        <p:txBody>
          <a:bodyPr vert="horz" lIns="91440" tIns="45720" rIns="91440" bIns="45720" rtlCol="0" anchor="b"/>
          <a:lstStyle>
            <a:lvl1pPr algn="r">
              <a:defRPr sz="1200"/>
            </a:lvl1pPr>
          </a:lstStyle>
          <a:p>
            <a:fld id="{77F15030-F269-C645-865D-789DE9782CCF}" type="slidenum">
              <a:rPr lang="en-US" smtClean="0"/>
              <a:t>‹#›</a:t>
            </a:fld>
            <a:endParaRPr lang="en-US"/>
          </a:p>
        </p:txBody>
      </p:sp>
    </p:spTree>
    <p:extLst>
      <p:ext uri="{BB962C8B-B14F-4D97-AF65-F5344CB8AC3E}">
        <p14:creationId xmlns:p14="http://schemas.microsoft.com/office/powerpoint/2010/main" val="2055067906"/>
      </p:ext>
    </p:extLst>
  </p:cSld>
  <p:clrMap bg1="lt1" tx1="dk1" bg2="lt2" tx2="dk2" accent1="accent1" accent2="accent2" accent3="accent3" accent4="accent4" accent5="accent5" accent6="accent6" hlink="hlink" folHlink="folHlink"/>
  <p:notesStyle>
    <a:lvl1pPr marL="0" indent="0" algn="l" defTabSz="914400" rtl="0" eaLnBrk="1" latinLnBrk="0" hangingPunct="1">
      <a:spcBef>
        <a:spcPts val="0"/>
      </a:spcBef>
      <a:buFont typeface="Arial" panose="020B0604020202020204" pitchFamily="34" charset="0"/>
      <a:buNone/>
      <a:defRPr sz="1200" kern="120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spcBef>
        <a:spcPts val="0"/>
      </a:spcBef>
      <a:defRPr sz="1200" kern="1200">
        <a:solidFill>
          <a:schemeClr val="tx1"/>
        </a:solidFill>
        <a:latin typeface="Arial" panose="020B0604020202020204" pitchFamily="34" charset="0"/>
        <a:ea typeface="+mn-ea"/>
        <a:cs typeface="Arial" panose="020B0604020202020204" pitchFamily="34" charset="0"/>
      </a:defRPr>
    </a:lvl2pPr>
    <a:lvl3pPr marL="914400" algn="l" defTabSz="914400" rtl="0" eaLnBrk="1" latinLnBrk="0" hangingPunct="1">
      <a:spcBef>
        <a:spcPts val="0"/>
      </a:spcBef>
      <a:defRPr sz="1200" kern="1200">
        <a:solidFill>
          <a:schemeClr val="tx1"/>
        </a:solidFill>
        <a:latin typeface="Arial" panose="020B0604020202020204" pitchFamily="34" charset="0"/>
        <a:ea typeface="+mn-ea"/>
        <a:cs typeface="Arial" panose="020B0604020202020204" pitchFamily="34" charset="0"/>
      </a:defRPr>
    </a:lvl3pPr>
    <a:lvl4pPr marL="1371600" algn="l" defTabSz="914400" rtl="0" eaLnBrk="1" latinLnBrk="0" hangingPunct="1">
      <a:spcBef>
        <a:spcPts val="0"/>
      </a:spcBef>
      <a:defRPr sz="1200" kern="1200">
        <a:solidFill>
          <a:schemeClr val="tx1"/>
        </a:solidFill>
        <a:latin typeface="Arial" panose="020B0604020202020204" pitchFamily="34" charset="0"/>
        <a:ea typeface="+mn-ea"/>
        <a:cs typeface="Arial" panose="020B0604020202020204" pitchFamily="34" charset="0"/>
      </a:defRPr>
    </a:lvl4pPr>
    <a:lvl5pPr marL="1828800" algn="l" defTabSz="914400" rtl="0" eaLnBrk="1" latinLnBrk="0" hangingPunct="1">
      <a:spcBef>
        <a:spcPts val="0"/>
      </a:spcBef>
      <a:defRPr sz="12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www.reqol.org.uk/p/overview.html" TargetMode="External"/><Relationship Id="rId2" Type="http://schemas.openxmlformats.org/officeDocument/2006/relationships/slide" Target="../slides/slide15.xml"/><Relationship Id="rId1" Type="http://schemas.openxmlformats.org/officeDocument/2006/relationships/notesMaster" Target="../notesMasters/notesMaster1.xml"/><Relationship Id="rId4" Type="http://schemas.openxmlformats.org/officeDocument/2006/relationships/hyperlink" Target="http://www.sheffield.ac.uk/" TargetMode="Externa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www.hscic.gov.uk/proms"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00000"/>
              </a:lnSpc>
              <a:spcBef>
                <a:spcPts val="0"/>
              </a:spcBef>
              <a:spcAft>
                <a:spcPts val="0"/>
              </a:spcAft>
              <a:buSzPts val="1400"/>
              <a:buNone/>
            </a:pPr>
            <a:r>
              <a:rPr lang="en-GB" dirty="0">
                <a:latin typeface="Arial"/>
                <a:ea typeface="Arial"/>
                <a:cs typeface="Arial"/>
                <a:sym typeface="Arial"/>
              </a:rPr>
              <a:t>By the end of this session, we are moving more specifically into the review quadrant of the commissioning cycle, considering how we monitor and performance manage our commissioned providers / services. </a:t>
            </a:r>
          </a:p>
          <a:p>
            <a:pPr marL="0" lvl="0" indent="0" algn="l" rtl="0">
              <a:lnSpc>
                <a:spcPct val="100000"/>
              </a:lnSpc>
              <a:spcBef>
                <a:spcPts val="0"/>
              </a:spcBef>
              <a:spcAft>
                <a:spcPts val="0"/>
              </a:spcAft>
              <a:buClr>
                <a:schemeClr val="dk1"/>
              </a:buClr>
              <a:buSzPts val="1200"/>
              <a:buFont typeface="Arial"/>
              <a:buNone/>
            </a:pPr>
            <a:endParaRPr lang="en-GB" dirty="0">
              <a:latin typeface="Arial"/>
              <a:ea typeface="Arial"/>
              <a:cs typeface="Arial"/>
              <a:sym typeface="Arial"/>
            </a:endParaRPr>
          </a:p>
          <a:p>
            <a:pPr marL="0" lvl="0" indent="0" algn="l" rtl="0">
              <a:lnSpc>
                <a:spcPct val="100000"/>
              </a:lnSpc>
              <a:spcBef>
                <a:spcPts val="0"/>
              </a:spcBef>
              <a:spcAft>
                <a:spcPts val="0"/>
              </a:spcAft>
              <a:buClr>
                <a:schemeClr val="dk1"/>
              </a:buClr>
              <a:buSzPts val="1200"/>
              <a:buFont typeface="Arial"/>
              <a:buNone/>
            </a:pPr>
            <a:r>
              <a:rPr lang="en-GB" dirty="0">
                <a:latin typeface="Arial"/>
                <a:ea typeface="Arial"/>
                <a:cs typeface="Arial"/>
                <a:sym typeface="Arial"/>
              </a:rPr>
              <a:t>This is adding onto our discussions around outcome based commissioning, and we will start with exploring how we monitor services to ensure outcomes are achieved, as well as counting what is delivered. </a:t>
            </a:r>
            <a:endParaRPr lang="en-GB" dirty="0"/>
          </a:p>
          <a:p>
            <a:endParaRPr lang="en-US"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1</a:t>
            </a:fld>
            <a:endParaRPr lang="en-US"/>
          </a:p>
        </p:txBody>
      </p:sp>
    </p:spTree>
    <p:extLst>
      <p:ext uri="{BB962C8B-B14F-4D97-AF65-F5344CB8AC3E}">
        <p14:creationId xmlns:p14="http://schemas.microsoft.com/office/powerpoint/2010/main" val="27475642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00000"/>
              </a:lnSpc>
              <a:spcBef>
                <a:spcPts val="0"/>
              </a:spcBef>
              <a:spcAft>
                <a:spcPts val="0"/>
              </a:spcAft>
              <a:buClr>
                <a:schemeClr val="dk1"/>
              </a:buClr>
              <a:buSzPts val="1200"/>
              <a:buFont typeface="Calibri"/>
              <a:buNone/>
            </a:pPr>
            <a:endParaRPr lang="en-GB" b="1" dirty="0">
              <a:latin typeface="Arial"/>
              <a:ea typeface="Arial"/>
              <a:cs typeface="Arial"/>
              <a:sym typeface="Arial"/>
            </a:endParaRPr>
          </a:p>
          <a:p>
            <a:pPr marL="229606" lvl="0" indent="-229606" algn="l" rtl="0">
              <a:lnSpc>
                <a:spcPct val="100000"/>
              </a:lnSpc>
              <a:spcBef>
                <a:spcPts val="0"/>
              </a:spcBef>
              <a:spcAft>
                <a:spcPts val="0"/>
              </a:spcAft>
              <a:buClr>
                <a:schemeClr val="dk1"/>
              </a:buClr>
              <a:buSzPts val="1200"/>
              <a:buFont typeface="Arial"/>
              <a:buAutoNum type="arabicPeriod"/>
            </a:pPr>
            <a:r>
              <a:rPr lang="en-GB" dirty="0">
                <a:latin typeface="Arial"/>
                <a:ea typeface="Arial"/>
                <a:cs typeface="Arial"/>
                <a:sym typeface="Arial"/>
              </a:rPr>
              <a:t>[From ‘Trying Hard is not Good Enough’ Mark]. Ask if people are familiar with this approach? If so, could get them to explain the basics…</a:t>
            </a:r>
            <a:endParaRPr lang="en-GB" dirty="0"/>
          </a:p>
          <a:p>
            <a:pPr marL="229606" lvl="0" indent="-229606" algn="l" rtl="0">
              <a:lnSpc>
                <a:spcPct val="100000"/>
              </a:lnSpc>
              <a:spcBef>
                <a:spcPts val="0"/>
              </a:spcBef>
              <a:spcAft>
                <a:spcPts val="0"/>
              </a:spcAft>
              <a:buClr>
                <a:schemeClr val="dk1"/>
              </a:buClr>
              <a:buSzPts val="1200"/>
              <a:buFont typeface="Arial"/>
              <a:buAutoNum type="arabicPeriod"/>
            </a:pPr>
            <a:r>
              <a:rPr lang="en-GB" dirty="0">
                <a:latin typeface="Arial"/>
                <a:ea typeface="Arial"/>
                <a:cs typeface="Arial"/>
                <a:sym typeface="Arial"/>
              </a:rPr>
              <a:t>Three simple performance measurement categories: How much did we do? How well did we do it? Is anyone better off?</a:t>
            </a:r>
            <a:endParaRPr lang="en-GB" dirty="0"/>
          </a:p>
          <a:p>
            <a:pPr marL="229606" lvl="0" indent="-229606" algn="l" rtl="0">
              <a:lnSpc>
                <a:spcPct val="100000"/>
              </a:lnSpc>
              <a:spcBef>
                <a:spcPts val="0"/>
              </a:spcBef>
              <a:spcAft>
                <a:spcPts val="0"/>
              </a:spcAft>
              <a:buClr>
                <a:schemeClr val="dk1"/>
              </a:buClr>
              <a:buSzPts val="1200"/>
              <a:buFont typeface="Arial"/>
              <a:buAutoNum type="arabicPeriod"/>
            </a:pPr>
            <a:r>
              <a:rPr lang="en-GB" dirty="0">
                <a:latin typeface="Arial"/>
                <a:ea typeface="Arial"/>
                <a:cs typeface="Arial"/>
                <a:sym typeface="Arial"/>
              </a:rPr>
              <a:t>Quantity of effort: How much service was provided? Quality of effort: How well was the service provided? For each activity in the upper left quadrant, there are one or more measures in the upper right quadrant that tell how well that particular activity is performed. Typically the number of service users and activities and measures such as turnover rate and unit cost. There are also activity-specific measures in this quadrant</a:t>
            </a:r>
            <a:endParaRPr lang="en-GB" dirty="0"/>
          </a:p>
          <a:p>
            <a:pPr marL="229606" lvl="0" indent="-229606" algn="l" rtl="0">
              <a:lnSpc>
                <a:spcPct val="100000"/>
              </a:lnSpc>
              <a:spcBef>
                <a:spcPts val="0"/>
              </a:spcBef>
              <a:spcAft>
                <a:spcPts val="0"/>
              </a:spcAft>
              <a:buClr>
                <a:schemeClr val="dk1"/>
              </a:buClr>
              <a:buSzPts val="1200"/>
              <a:buFont typeface="Arial"/>
              <a:buAutoNum type="arabicPeriod"/>
            </a:pPr>
            <a:r>
              <a:rPr lang="en-GB" dirty="0">
                <a:latin typeface="Arial"/>
                <a:ea typeface="Arial"/>
                <a:cs typeface="Arial"/>
                <a:sym typeface="Arial"/>
              </a:rPr>
              <a:t>Quantity of effect: How many service users are better off? Quality of effect: What percentage of service users are better off and how are they better off? The lower quadrant measures are for example the number and percentage of people who stopped using alcohol and drugs. These measures almost always have to do with one of four dimensions of better-</a:t>
            </a:r>
            <a:r>
              <a:rPr lang="en-GB" dirty="0" err="1">
                <a:latin typeface="Arial"/>
                <a:ea typeface="Arial"/>
                <a:cs typeface="Arial"/>
                <a:sym typeface="Arial"/>
              </a:rPr>
              <a:t>offness</a:t>
            </a:r>
            <a:r>
              <a:rPr lang="en-GB" dirty="0">
                <a:latin typeface="Arial"/>
                <a:ea typeface="Arial"/>
                <a:cs typeface="Arial"/>
                <a:sym typeface="Arial"/>
              </a:rPr>
              <a:t>: skills/knowledge, attitude/opinion, behaviour and circumstance.</a:t>
            </a:r>
            <a:endParaRPr lang="en-GB" dirty="0"/>
          </a:p>
          <a:p>
            <a:pPr marL="229606" lvl="0" indent="-229606" algn="l" rtl="0">
              <a:lnSpc>
                <a:spcPct val="100000"/>
              </a:lnSpc>
              <a:spcBef>
                <a:spcPts val="0"/>
              </a:spcBef>
              <a:spcAft>
                <a:spcPts val="0"/>
              </a:spcAft>
              <a:buClr>
                <a:schemeClr val="dk1"/>
              </a:buClr>
              <a:buSzPts val="1200"/>
              <a:buFont typeface="Arial"/>
              <a:buAutoNum type="arabicPeriod"/>
            </a:pPr>
            <a:r>
              <a:rPr lang="en-GB" dirty="0">
                <a:latin typeface="Arial"/>
                <a:ea typeface="Arial"/>
                <a:cs typeface="Arial"/>
                <a:sym typeface="Arial"/>
              </a:rPr>
              <a:t>The upper left quadrant is the least important quadrant. The lower right quadrant is the most important.  i.e. these are the results or outcomes that we want to achieve. We have least control over the most important measures. It is harder to get data for the lower right hand quadrant, which is why people often focus on the top left quadrant</a:t>
            </a:r>
            <a:endParaRPr lang="en-GB" dirty="0"/>
          </a:p>
          <a:p>
            <a:pPr marL="229606" lvl="0" indent="-229606" algn="l" rtl="0">
              <a:lnSpc>
                <a:spcPct val="100000"/>
              </a:lnSpc>
              <a:spcBef>
                <a:spcPts val="0"/>
              </a:spcBef>
              <a:spcAft>
                <a:spcPts val="0"/>
              </a:spcAft>
              <a:buClr>
                <a:schemeClr val="dk1"/>
              </a:buClr>
              <a:buSzPts val="1200"/>
              <a:buFont typeface="Arial"/>
              <a:buAutoNum type="arabicPeriod"/>
            </a:pPr>
            <a:r>
              <a:rPr lang="en-GB" dirty="0">
                <a:latin typeface="Arial"/>
                <a:ea typeface="Arial"/>
                <a:cs typeface="Arial"/>
                <a:sym typeface="Arial"/>
              </a:rPr>
              <a:t>Service user satisfaction is one type of measure that applies to all services. “Did we treat you well?” “Did we help you with your problems?”</a:t>
            </a:r>
            <a:endParaRPr lang="en-GB" b="1" dirty="0">
              <a:latin typeface="Arial"/>
              <a:ea typeface="Arial"/>
              <a:cs typeface="Arial"/>
              <a:sym typeface="Arial"/>
            </a:endParaRPr>
          </a:p>
          <a:p>
            <a:pPr marL="229606" lvl="0" indent="-229606" algn="l" rtl="0">
              <a:lnSpc>
                <a:spcPct val="100000"/>
              </a:lnSpc>
              <a:spcBef>
                <a:spcPts val="0"/>
              </a:spcBef>
              <a:spcAft>
                <a:spcPts val="0"/>
              </a:spcAft>
              <a:buClr>
                <a:schemeClr val="dk1"/>
              </a:buClr>
              <a:buSzPts val="1200"/>
              <a:buFont typeface="Arial"/>
              <a:buAutoNum type="arabicPeriod"/>
            </a:pPr>
            <a:r>
              <a:rPr lang="en-GB" dirty="0">
                <a:latin typeface="Arial"/>
                <a:ea typeface="Arial"/>
                <a:cs typeface="Arial"/>
                <a:sym typeface="Arial"/>
              </a:rPr>
              <a:t>The key question to ask yourself when setting measures is ‘How can we measure if our patients/service users are better off?’</a:t>
            </a:r>
            <a:endParaRPr lang="en-GB" dirty="0"/>
          </a:p>
          <a:p>
            <a:pPr marL="229606" lvl="0" indent="-153406" algn="l" rtl="0">
              <a:lnSpc>
                <a:spcPct val="100000"/>
              </a:lnSpc>
              <a:spcBef>
                <a:spcPts val="0"/>
              </a:spcBef>
              <a:spcAft>
                <a:spcPts val="0"/>
              </a:spcAft>
              <a:buClr>
                <a:schemeClr val="dk1"/>
              </a:buClr>
              <a:buSzPts val="1200"/>
              <a:buFont typeface="Calibri"/>
              <a:buNone/>
            </a:pPr>
            <a:endParaRPr lang="en-GB" dirty="0">
              <a:latin typeface="Arial"/>
              <a:ea typeface="Arial"/>
              <a:cs typeface="Arial"/>
              <a:sym typeface="Arial"/>
            </a:endParaRPr>
          </a:p>
          <a:p>
            <a:pPr marL="229606" lvl="0" indent="-153406" algn="l" rtl="0">
              <a:lnSpc>
                <a:spcPct val="100000"/>
              </a:lnSpc>
              <a:spcBef>
                <a:spcPts val="0"/>
              </a:spcBef>
              <a:spcAft>
                <a:spcPts val="0"/>
              </a:spcAft>
              <a:buClr>
                <a:schemeClr val="dk1"/>
              </a:buClr>
              <a:buSzPts val="1200"/>
              <a:buFont typeface="Calibri"/>
              <a:buNone/>
            </a:pPr>
            <a:endParaRPr lang="en-GB" dirty="0">
              <a:latin typeface="Arial"/>
              <a:ea typeface="Arial"/>
              <a:cs typeface="Arial"/>
              <a:sym typeface="Arial"/>
            </a:endParaRPr>
          </a:p>
          <a:p>
            <a:pPr rtl="0">
              <a:spcBef>
                <a:spcPts val="1200"/>
              </a:spcBef>
              <a:spcAft>
                <a:spcPts val="1200"/>
              </a:spcAft>
            </a:pPr>
            <a:r>
              <a:rPr lang="en-GB" dirty="0"/>
              <a:t>Although a model that has been around for a while, the theory behind it is still very much relevant and evident for public services. In fact, in</a:t>
            </a:r>
            <a:r>
              <a:rPr lang="en-US" sz="1800" b="0" i="0" u="none" strike="noStrike" dirty="0">
                <a:solidFill>
                  <a:srgbClr val="000000"/>
                </a:solidFill>
                <a:effectLst/>
                <a:latin typeface="Arial" panose="020B0604020202020204" pitchFamily="34" charset="0"/>
              </a:rPr>
              <a:t> 2022 the Northern Ireland Executive Office, drew upon the work of Mark Friedman, and developed an easy to use ‘report card’ template for public services to demonstrate the impact of a </a:t>
            </a:r>
            <a:r>
              <a:rPr lang="en-US" sz="1800" b="0" i="0" u="none" strike="noStrike" dirty="0" err="1">
                <a:solidFill>
                  <a:srgbClr val="000000"/>
                </a:solidFill>
                <a:effectLst/>
                <a:latin typeface="Arial" panose="020B0604020202020204" pitchFamily="34" charset="0"/>
              </a:rPr>
              <a:t>programme</a:t>
            </a:r>
            <a:r>
              <a:rPr lang="en-US" sz="1800" b="0" i="0" u="none" strike="noStrike" dirty="0">
                <a:solidFill>
                  <a:srgbClr val="000000"/>
                </a:solidFill>
                <a:effectLst/>
                <a:latin typeface="Arial" panose="020B0604020202020204" pitchFamily="34" charset="0"/>
              </a:rPr>
              <a:t>. The report cards are designed around the three questions asked here, and are the used on specific groups of customers rather than all of N Ireland. </a:t>
            </a:r>
            <a:endParaRPr lang="en-US" b="0" dirty="0">
              <a:effectLst/>
            </a:endParaRPr>
          </a:p>
          <a:p>
            <a:br>
              <a:rPr lang="en-US" dirty="0"/>
            </a:br>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10</a:t>
            </a:fld>
            <a:endParaRPr lang="en-US"/>
          </a:p>
        </p:txBody>
      </p:sp>
    </p:spTree>
    <p:extLst>
      <p:ext uri="{BB962C8B-B14F-4D97-AF65-F5344CB8AC3E}">
        <p14:creationId xmlns:p14="http://schemas.microsoft.com/office/powerpoint/2010/main" val="38597420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00000"/>
              </a:lnSpc>
              <a:spcBef>
                <a:spcPts val="0"/>
              </a:spcBef>
              <a:spcAft>
                <a:spcPts val="0"/>
              </a:spcAft>
              <a:buSzPts val="1400"/>
              <a:buNone/>
            </a:pPr>
            <a:r>
              <a:rPr lang="en-GB" sz="1200" dirty="0">
                <a:latin typeface="Arial"/>
                <a:ea typeface="Arial"/>
                <a:cs typeface="Arial"/>
                <a:sym typeface="Arial"/>
              </a:rPr>
              <a:t>Measuring outcomes is generally harder than measuring other types of objectives. There are two main ways to do it:</a:t>
            </a:r>
            <a:endParaRPr lang="en-GB" dirty="0"/>
          </a:p>
          <a:p>
            <a:pPr marL="229583" lvl="0" indent="-229583" algn="l" rtl="0">
              <a:lnSpc>
                <a:spcPct val="100000"/>
              </a:lnSpc>
              <a:spcBef>
                <a:spcPts val="0"/>
              </a:spcBef>
              <a:spcAft>
                <a:spcPts val="0"/>
              </a:spcAft>
              <a:buClr>
                <a:schemeClr val="dk1"/>
              </a:buClr>
              <a:buSzPts val="1200"/>
              <a:buFont typeface="Calibri"/>
              <a:buAutoNum type="arabicPeriod"/>
            </a:pPr>
            <a:r>
              <a:rPr lang="en-GB" sz="1200" b="1" dirty="0">
                <a:latin typeface="Arial"/>
                <a:ea typeface="Arial"/>
                <a:cs typeface="Arial"/>
                <a:sym typeface="Arial"/>
              </a:rPr>
              <a:t>Perceptions</a:t>
            </a:r>
            <a:r>
              <a:rPr lang="en-GB" sz="1200" dirty="0">
                <a:latin typeface="Arial"/>
                <a:ea typeface="Arial"/>
                <a:cs typeface="Arial"/>
                <a:sym typeface="Arial"/>
              </a:rPr>
              <a:t> – this is the qualitative evidence.  Its what people think has happened, their views and feelings.  Predominantly the service users’ but could be others’ </a:t>
            </a:r>
            <a:r>
              <a:rPr lang="en-GB" sz="1200" b="1" dirty="0">
                <a:latin typeface="Arial"/>
                <a:ea typeface="Arial"/>
                <a:cs typeface="Arial"/>
                <a:sym typeface="Arial"/>
              </a:rPr>
              <a:t>perception</a:t>
            </a:r>
            <a:r>
              <a:rPr lang="en-GB" sz="1200" dirty="0">
                <a:latin typeface="Arial"/>
                <a:ea typeface="Arial"/>
                <a:cs typeface="Arial"/>
                <a:sym typeface="Arial"/>
              </a:rPr>
              <a:t> of the quality of the service, its effectiveness or its impact on them. These perceptions can be gained from postal surveys, by telephone, face to face during reviews or monitoring exercises, or by using more sophisticated tools such as Discovery Interviews or quality of life indicators. </a:t>
            </a:r>
            <a:endParaRPr lang="en-GB" dirty="0"/>
          </a:p>
          <a:p>
            <a:pPr marL="229583" lvl="0" indent="-229583" algn="l" rtl="0">
              <a:lnSpc>
                <a:spcPct val="100000"/>
              </a:lnSpc>
              <a:spcBef>
                <a:spcPts val="0"/>
              </a:spcBef>
              <a:spcAft>
                <a:spcPts val="0"/>
              </a:spcAft>
              <a:buClr>
                <a:schemeClr val="dk1"/>
              </a:buClr>
              <a:buSzPts val="1200"/>
              <a:buFont typeface="Calibri"/>
              <a:buAutoNum type="arabicPeriod"/>
            </a:pPr>
            <a:r>
              <a:rPr lang="en-GB" sz="1200" b="1" dirty="0">
                <a:latin typeface="Arial"/>
                <a:ea typeface="Arial"/>
                <a:cs typeface="Arial"/>
                <a:sym typeface="Arial"/>
              </a:rPr>
              <a:t>Objective evidence </a:t>
            </a:r>
            <a:r>
              <a:rPr lang="en-GB" sz="1200" dirty="0">
                <a:latin typeface="Arial"/>
                <a:ea typeface="Arial"/>
                <a:cs typeface="Arial"/>
                <a:sym typeface="Arial"/>
              </a:rPr>
              <a:t>– this is the quantitative evidence, specific criteria that demonstrate that there has been change for the individual. For example by direct observation, or document analysis or assessment by others such as support workers or GPs.</a:t>
            </a:r>
            <a:endParaRPr lang="en-GB" dirty="0"/>
          </a:p>
          <a:p>
            <a:pPr marL="0" lvl="0" indent="0" algn="l" rtl="0">
              <a:lnSpc>
                <a:spcPct val="100000"/>
              </a:lnSpc>
              <a:spcBef>
                <a:spcPts val="0"/>
              </a:spcBef>
              <a:spcAft>
                <a:spcPts val="0"/>
              </a:spcAft>
              <a:buSzPts val="1400"/>
              <a:buNone/>
            </a:pPr>
            <a:r>
              <a:rPr lang="en-GB" sz="1200" b="1" dirty="0">
                <a:latin typeface="Arial"/>
                <a:ea typeface="Arial"/>
                <a:cs typeface="Arial"/>
                <a:sym typeface="Arial"/>
              </a:rPr>
              <a:t>NB</a:t>
            </a:r>
            <a:r>
              <a:rPr lang="en-GB" sz="1200" dirty="0">
                <a:latin typeface="Arial"/>
                <a:ea typeface="Arial"/>
                <a:cs typeface="Arial"/>
                <a:sym typeface="Arial"/>
              </a:rPr>
              <a:t>: relative value of these methods of collecting impact information is their effectiveness in changing organisational behaviour.  Evidence shows that occasional third party questionnaires have little impact but using information from reviews systematically can be very effective.</a:t>
            </a:r>
            <a:endParaRPr lang="en-GB" dirty="0"/>
          </a:p>
          <a:p>
            <a:pPr marL="0" lvl="0" indent="0" algn="l" rtl="0">
              <a:lnSpc>
                <a:spcPct val="100000"/>
              </a:lnSpc>
              <a:spcBef>
                <a:spcPts val="0"/>
              </a:spcBef>
              <a:spcAft>
                <a:spcPts val="0"/>
              </a:spcAft>
              <a:buSzPts val="1400"/>
              <a:buNone/>
            </a:pPr>
            <a:endParaRPr lang="en-GB" sz="400" dirty="0">
              <a:latin typeface="Arial"/>
              <a:ea typeface="Arial"/>
              <a:cs typeface="Arial"/>
              <a:sym typeface="Arial"/>
            </a:endParaRPr>
          </a:p>
          <a:p>
            <a:pPr marL="0" lvl="0" indent="0" algn="l" rtl="0">
              <a:lnSpc>
                <a:spcPct val="100000"/>
              </a:lnSpc>
              <a:spcBef>
                <a:spcPts val="0"/>
              </a:spcBef>
              <a:spcAft>
                <a:spcPts val="0"/>
              </a:spcAft>
              <a:buSzPts val="1400"/>
              <a:buNone/>
            </a:pPr>
            <a:r>
              <a:rPr lang="en-GB" sz="1200" dirty="0">
                <a:latin typeface="Arial"/>
                <a:ea typeface="Arial"/>
                <a:cs typeface="Arial"/>
                <a:sym typeface="Arial"/>
              </a:rPr>
              <a:t>There are various outcome measuring tools commonly used. Some tools consist of scale measure data which graphically displays progress on outcomes over time. Learning from practice has shown that without sufficient training and support for practitioners, tools which primarily focus on measures can close down the conversation, with the focus being on ticking the boxes. Other tools emphasize narrative data, with scale measures as a secondary component. More often, there is a tendency in support plans and reviews to collect both scale measures and narrative information about outcomes. The scale measure data tends to be high level, reporting on categories of outcomes such as ‘feeling safe and secure.’ The narrative identified the details of the outcome from the individual perspective. Learning from practice suggests that different styles of tool suit different individuals.  Scale measures therefore can give a numerical rating for outcomes for the individual. By collating scale measure data, it is also possible to track outcomes for a given service or population. The narrative data gives more specific information about outcomes for individuals. By collating and analysing narrative data, through support plans and reviews, it is possible to get a better understanding of what works well and less well in achieving outcomes at </a:t>
            </a:r>
            <a:r>
              <a:rPr lang="en-GB" sz="1200" dirty="0" err="1">
                <a:latin typeface="Arial"/>
                <a:ea typeface="Arial"/>
                <a:cs typeface="Arial"/>
                <a:sym typeface="Arial"/>
              </a:rPr>
              <a:t>aservice</a:t>
            </a:r>
            <a:r>
              <a:rPr lang="en-GB" sz="1200" dirty="0">
                <a:latin typeface="Arial"/>
                <a:ea typeface="Arial"/>
                <a:cs typeface="Arial"/>
                <a:sym typeface="Arial"/>
              </a:rPr>
              <a:t> or local level.</a:t>
            </a:r>
          </a:p>
          <a:p>
            <a:pPr marL="0" lvl="0" indent="0" algn="l" rtl="0">
              <a:lnSpc>
                <a:spcPct val="100000"/>
              </a:lnSpc>
              <a:spcBef>
                <a:spcPts val="0"/>
              </a:spcBef>
              <a:spcAft>
                <a:spcPts val="0"/>
              </a:spcAft>
              <a:buSzPts val="1400"/>
              <a:buNone/>
            </a:pPr>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11</a:t>
            </a:fld>
            <a:endParaRPr lang="en-US"/>
          </a:p>
        </p:txBody>
      </p:sp>
    </p:spTree>
    <p:extLst>
      <p:ext uri="{BB962C8B-B14F-4D97-AF65-F5344CB8AC3E}">
        <p14:creationId xmlns:p14="http://schemas.microsoft.com/office/powerpoint/2010/main" val="29041965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lists some options available to public bodies to monitor outcomes at an individual level. </a:t>
            </a:r>
          </a:p>
          <a:p>
            <a:endParaRPr lang="en-US" dirty="0"/>
          </a:p>
          <a:p>
            <a:r>
              <a:rPr lang="en-US" dirty="0"/>
              <a:t>Self-reported change –examples of this approach will be covered on the next few slides </a:t>
            </a:r>
          </a:p>
          <a:p>
            <a:endParaRPr lang="en-US" dirty="0"/>
          </a:p>
          <a:p>
            <a:r>
              <a:rPr lang="en-US" dirty="0"/>
              <a:t>Comparison groups and RCTs are rarely used in public care – ethically this could feel dicey, as you are intentionally not providing support or an intervention to some people to see if the intervention makes a difference. Probably the most scientific, but a hard one to promote when we are in the business of helping people. </a:t>
            </a:r>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12</a:t>
            </a:fld>
            <a:endParaRPr lang="en-US"/>
          </a:p>
        </p:txBody>
      </p:sp>
    </p:spTree>
    <p:extLst>
      <p:ext uri="{BB962C8B-B14F-4D97-AF65-F5344CB8AC3E}">
        <p14:creationId xmlns:p14="http://schemas.microsoft.com/office/powerpoint/2010/main" val="20735312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00000"/>
              </a:lnSpc>
              <a:spcBef>
                <a:spcPts val="0"/>
              </a:spcBef>
              <a:spcAft>
                <a:spcPts val="0"/>
              </a:spcAft>
              <a:buSzPts val="1400"/>
              <a:buNone/>
            </a:pPr>
            <a:endParaRPr lang="en-GB" dirty="0">
              <a:latin typeface="Arial"/>
              <a:ea typeface="Arial"/>
              <a:cs typeface="Arial"/>
              <a:sym typeface="Arial"/>
            </a:endParaRPr>
          </a:p>
          <a:p>
            <a:pPr marL="0" lvl="0" indent="0" algn="l" rtl="0">
              <a:lnSpc>
                <a:spcPct val="100000"/>
              </a:lnSpc>
              <a:spcBef>
                <a:spcPts val="0"/>
              </a:spcBef>
              <a:spcAft>
                <a:spcPts val="0"/>
              </a:spcAft>
              <a:buSzPts val="1400"/>
              <a:buNone/>
            </a:pPr>
            <a:r>
              <a:rPr lang="en-GB" dirty="0">
                <a:latin typeface="Arial"/>
                <a:ea typeface="Arial"/>
                <a:cs typeface="Arial"/>
                <a:sym typeface="Arial"/>
              </a:rPr>
              <a:t>In terms of self reported change, Here is one example. </a:t>
            </a:r>
          </a:p>
          <a:p>
            <a:pPr marL="0" lvl="0" indent="0" algn="l" rtl="0">
              <a:lnSpc>
                <a:spcPct val="100000"/>
              </a:lnSpc>
              <a:spcBef>
                <a:spcPts val="0"/>
              </a:spcBef>
              <a:spcAft>
                <a:spcPts val="0"/>
              </a:spcAft>
              <a:buSzPts val="1400"/>
              <a:buNone/>
            </a:pPr>
            <a:endParaRPr lang="en-GB" dirty="0"/>
          </a:p>
          <a:p>
            <a:pPr marL="229606" lvl="0" indent="-229606" algn="l" rtl="0">
              <a:lnSpc>
                <a:spcPct val="100000"/>
              </a:lnSpc>
              <a:spcBef>
                <a:spcPts val="0"/>
              </a:spcBef>
              <a:spcAft>
                <a:spcPts val="0"/>
              </a:spcAft>
              <a:buClr>
                <a:schemeClr val="dk1"/>
              </a:buClr>
              <a:buSzPts val="1200"/>
              <a:buFont typeface="Arial"/>
              <a:buAutoNum type="arabicPeriod"/>
            </a:pPr>
            <a:r>
              <a:rPr lang="en-GB" dirty="0">
                <a:latin typeface="Arial"/>
                <a:ea typeface="Arial"/>
                <a:cs typeface="Arial"/>
                <a:sym typeface="Arial"/>
              </a:rPr>
              <a:t>The Outcome Star is a tested and effective motivational tool which services integrate into assessment and review to record where a client is and how they progress (outcomes) within up to 10 areas of their life. The Outcomes Star was originally developed by Triangle Consulting within the homelessness sector. There are different versions of the star including: mental health; homelessness; wellbeing; life star (LD); community; and a </a:t>
            </a:r>
            <a:r>
              <a:rPr lang="en-GB" b="1" dirty="0">
                <a:latin typeface="Arial"/>
                <a:ea typeface="Arial"/>
                <a:cs typeface="Arial"/>
                <a:sym typeface="Arial"/>
              </a:rPr>
              <a:t>older person’s star</a:t>
            </a:r>
            <a:r>
              <a:rPr lang="en-GB" dirty="0">
                <a:latin typeface="Arial"/>
                <a:ea typeface="Arial"/>
                <a:cs typeface="Arial"/>
                <a:sym typeface="Arial"/>
              </a:rPr>
              <a:t>. </a:t>
            </a:r>
            <a:endParaRPr lang="en-GB" dirty="0"/>
          </a:p>
          <a:p>
            <a:pPr marL="229606" lvl="0" indent="-229606" algn="l" rtl="0">
              <a:lnSpc>
                <a:spcPct val="100000"/>
              </a:lnSpc>
              <a:spcBef>
                <a:spcPts val="0"/>
              </a:spcBef>
              <a:spcAft>
                <a:spcPts val="0"/>
              </a:spcAft>
              <a:buClr>
                <a:schemeClr val="dk1"/>
              </a:buClr>
              <a:buSzPts val="1200"/>
              <a:buFont typeface="Arial"/>
              <a:buAutoNum type="arabicPeriod"/>
            </a:pPr>
            <a:r>
              <a:rPr lang="en-GB" dirty="0">
                <a:latin typeface="Arial"/>
                <a:ea typeface="Arial"/>
                <a:cs typeface="Arial"/>
                <a:sym typeface="Arial"/>
              </a:rPr>
              <a:t>All the versions of the star follow a similar pattern consisting of scales and a star chart.</a:t>
            </a:r>
            <a:endParaRPr lang="en-GB" dirty="0"/>
          </a:p>
          <a:p>
            <a:pPr marL="229606" lvl="0" indent="-229606" algn="l" rtl="0">
              <a:lnSpc>
                <a:spcPct val="100000"/>
              </a:lnSpc>
              <a:spcBef>
                <a:spcPts val="0"/>
              </a:spcBef>
              <a:spcAft>
                <a:spcPts val="0"/>
              </a:spcAft>
              <a:buClr>
                <a:schemeClr val="dk1"/>
              </a:buClr>
              <a:buSzPts val="1200"/>
              <a:buFont typeface="Arial"/>
              <a:buAutoNum type="arabicPeriod"/>
            </a:pPr>
            <a:r>
              <a:rPr lang="en-GB" dirty="0">
                <a:latin typeface="Arial"/>
                <a:ea typeface="Arial"/>
                <a:cs typeface="Arial"/>
                <a:sym typeface="Arial"/>
              </a:rPr>
              <a:t>The 10 scales are underpinned by a journey of change – an understanding of how people change and the various turning points and steps involved. This helps clients and worker understand where someone is in their own process at a given time, as a basis for developing a support plan. It also facilities the meaningful collation of outcomes data across a service and also across types of service and client group within the authority.</a:t>
            </a:r>
            <a:endParaRPr lang="en-GB" dirty="0"/>
          </a:p>
          <a:p>
            <a:pPr marL="229606" lvl="0" indent="-229606" algn="l" rtl="0">
              <a:lnSpc>
                <a:spcPct val="100000"/>
              </a:lnSpc>
              <a:spcBef>
                <a:spcPts val="0"/>
              </a:spcBef>
              <a:spcAft>
                <a:spcPts val="0"/>
              </a:spcAft>
              <a:buClr>
                <a:schemeClr val="dk1"/>
              </a:buClr>
              <a:buSzPts val="1200"/>
              <a:buFont typeface="Arial"/>
              <a:buAutoNum type="arabicPeriod"/>
            </a:pPr>
            <a:r>
              <a:rPr lang="en-GB" dirty="0">
                <a:latin typeface="Arial"/>
                <a:ea typeface="Arial"/>
                <a:cs typeface="Arial"/>
                <a:sym typeface="Arial"/>
              </a:rPr>
              <a:t>The Outcomes Star and supporting materials can be downloaded from www.outcomesstar.org.uk</a:t>
            </a:r>
            <a:endParaRPr lang="en-GB" dirty="0"/>
          </a:p>
          <a:p>
            <a:pPr marL="0" lvl="0" indent="0" algn="l" rtl="0">
              <a:lnSpc>
                <a:spcPct val="100000"/>
              </a:lnSpc>
              <a:spcBef>
                <a:spcPts val="0"/>
              </a:spcBef>
              <a:spcAft>
                <a:spcPts val="0"/>
              </a:spcAft>
              <a:buSzPts val="1400"/>
              <a:buNone/>
            </a:pPr>
            <a:endParaRPr lang="en-GB" dirty="0"/>
          </a:p>
          <a:p>
            <a:endParaRPr lang="en-GB"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dirty="0"/>
              <a:t>An example of the outcome star is in your radar link. </a:t>
            </a:r>
          </a:p>
          <a:p>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13</a:t>
            </a:fld>
            <a:endParaRPr lang="en-US"/>
          </a:p>
        </p:txBody>
      </p:sp>
    </p:spTree>
    <p:extLst>
      <p:ext uri="{BB962C8B-B14F-4D97-AF65-F5344CB8AC3E}">
        <p14:creationId xmlns:p14="http://schemas.microsoft.com/office/powerpoint/2010/main" val="7365254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Another example of a children’s self reported change scale / outcomes on children’s ambitions. </a:t>
            </a:r>
          </a:p>
          <a:p>
            <a:endParaRPr lang="en-US" dirty="0"/>
          </a:p>
          <a:p>
            <a:r>
              <a:rPr lang="en-US" dirty="0"/>
              <a:t>The Six Hertfordshire Outcome Bees are a set of key outcome areas/ domains for children, young people and their families. They were developed to align priorities and measure progress in meeting outcomes for all children at both an individual and strategic level in Hertfordshire.</a:t>
            </a:r>
          </a:p>
          <a:p>
            <a:endParaRPr lang="en-US" dirty="0"/>
          </a:p>
          <a:p>
            <a:r>
              <a:rPr lang="en-US" dirty="0"/>
              <a:t>The SEND Local Area inspection of Hertfordshire in 2016 identified a need for strategic alignment across </a:t>
            </a:r>
            <a:r>
              <a:rPr lang="en-US" dirty="0" err="1"/>
              <a:t>programmes</a:t>
            </a:r>
            <a:r>
              <a:rPr lang="en-US" dirty="0"/>
              <a:t> and services for children and young people with SEND. Herefordshire wanted to develop a set of shared multi-agency outcomes for all children, young people and families in Hertfordshire in order to improve outcomes and ensure coordination and consistency across services. They also wanted to change our focus from measuring what we did to measuring the impact of what we did.</a:t>
            </a:r>
          </a:p>
          <a:p>
            <a:endParaRPr lang="en-US" dirty="0"/>
          </a:p>
          <a:p>
            <a:r>
              <a:rPr lang="en-US" dirty="0"/>
              <a:t>The Outcomes Bees were formally launched across all agencies in Hertfordshire on 18th April 2018. These outcome bees were tested with children, young people and young adults, schools, parent carers and professional stakeholders</a:t>
            </a:r>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14</a:t>
            </a:fld>
            <a:endParaRPr lang="en-US"/>
          </a:p>
        </p:txBody>
      </p:sp>
    </p:spTree>
    <p:extLst>
      <p:ext uri="{BB962C8B-B14F-4D97-AF65-F5344CB8AC3E}">
        <p14:creationId xmlns:p14="http://schemas.microsoft.com/office/powerpoint/2010/main" val="23512447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spcBef>
                <a:spcPts val="1200"/>
              </a:spcBef>
              <a:spcAft>
                <a:spcPts val="1200"/>
              </a:spcAft>
            </a:pPr>
            <a:r>
              <a:rPr lang="en-US" sz="1800" b="0" i="0" u="none" strike="noStrike" dirty="0">
                <a:solidFill>
                  <a:srgbClr val="000000"/>
                </a:solidFill>
                <a:effectLst/>
                <a:latin typeface="Arial" panose="020B0604020202020204" pitchFamily="34" charset="0"/>
              </a:rPr>
              <a:t>The Recovering Quality of Life Index (</a:t>
            </a:r>
            <a:r>
              <a:rPr lang="en-US" sz="1800" b="0" i="0" u="none" strike="noStrike" dirty="0" err="1">
                <a:solidFill>
                  <a:srgbClr val="000000"/>
                </a:solidFill>
                <a:effectLst/>
                <a:latin typeface="Arial" panose="020B0604020202020204" pitchFamily="34" charset="0"/>
              </a:rPr>
              <a:t>ReQOL</a:t>
            </a:r>
            <a:r>
              <a:rPr lang="en-US" sz="1800" b="0" i="0" u="none" strike="noStrike" dirty="0">
                <a:solidFill>
                  <a:srgbClr val="000000"/>
                </a:solidFill>
                <a:effectLst/>
                <a:latin typeface="Arial" panose="020B0604020202020204" pitchFamily="34" charset="0"/>
              </a:rPr>
              <a:t>) is a more recently introduced tool which was co-produced with service users and is </a:t>
            </a:r>
            <a:r>
              <a:rPr lang="en-US" sz="1800" b="0" i="0" u="none" strike="noStrike" dirty="0" err="1">
                <a:solidFill>
                  <a:srgbClr val="000000"/>
                </a:solidFill>
                <a:effectLst/>
                <a:latin typeface="Arial" panose="020B0604020202020204" pitchFamily="34" charset="0"/>
              </a:rPr>
              <a:t>focussed</a:t>
            </a:r>
            <a:r>
              <a:rPr lang="en-US" sz="1800" b="0" i="0" u="none" strike="noStrike" dirty="0">
                <a:solidFill>
                  <a:srgbClr val="000000"/>
                </a:solidFill>
                <a:effectLst/>
                <a:latin typeface="Arial" panose="020B0604020202020204" pitchFamily="34" charset="0"/>
              </a:rPr>
              <a:t> on recovery and wellbeing compared to other more clinical diagnostic tools, so is more person-centered and holistic. </a:t>
            </a:r>
          </a:p>
          <a:p>
            <a:pPr rtl="0">
              <a:spcBef>
                <a:spcPts val="1200"/>
              </a:spcBef>
              <a:spcAft>
                <a:spcPts val="1200"/>
              </a:spcAft>
            </a:pPr>
            <a:endParaRPr lang="en-US" sz="1800" b="0" i="0" u="none" strike="noStrike" dirty="0">
              <a:solidFill>
                <a:srgbClr val="000000"/>
              </a:solidFill>
              <a:effectLst/>
              <a:latin typeface="Arial" panose="020B0604020202020204" pitchFamily="34" charset="0"/>
            </a:endParaRPr>
          </a:p>
          <a:p>
            <a:pPr rtl="0">
              <a:spcBef>
                <a:spcPts val="1200"/>
              </a:spcBef>
              <a:spcAft>
                <a:spcPts val="1200"/>
              </a:spcAft>
            </a:pPr>
            <a:r>
              <a:rPr lang="en-US" sz="2800" b="0" i="0" dirty="0">
                <a:solidFill>
                  <a:srgbClr val="002147"/>
                </a:solidFill>
                <a:effectLst/>
                <a:highlight>
                  <a:srgbClr val="FFFFFF"/>
                </a:highlight>
                <a:latin typeface="Source Sans Pro" panose="020B0503030403020204" pitchFamily="34" charset="0"/>
              </a:rPr>
              <a:t>Recovering Quality of Life (</a:t>
            </a:r>
            <a:r>
              <a:rPr lang="en-US" sz="2800" b="0" i="0" u="sng" dirty="0" err="1">
                <a:solidFill>
                  <a:srgbClr val="2974D6"/>
                </a:solidFill>
                <a:effectLst/>
                <a:highlight>
                  <a:srgbClr val="FFFFFF"/>
                </a:highlight>
                <a:latin typeface="Source Sans Pro" panose="020B0503030403020204" pitchFamily="34" charset="0"/>
                <a:hlinkClick r:id="rId3"/>
              </a:rPr>
              <a:t>ReQoL</a:t>
            </a:r>
            <a:r>
              <a:rPr lang="en-US" sz="2800" b="0" i="0" dirty="0">
                <a:solidFill>
                  <a:srgbClr val="002147"/>
                </a:solidFill>
                <a:effectLst/>
                <a:highlight>
                  <a:srgbClr val="FFFFFF"/>
                </a:highlight>
                <a:latin typeface="Source Sans Pro" panose="020B0503030403020204" pitchFamily="34" charset="0"/>
              </a:rPr>
              <a:t>) has been developed to assess the quality of life of people with different mental health conditions. </a:t>
            </a:r>
            <a:r>
              <a:rPr lang="en-US" sz="2800" b="0" i="0" dirty="0" err="1">
                <a:solidFill>
                  <a:srgbClr val="002147"/>
                </a:solidFill>
                <a:effectLst/>
                <a:highlight>
                  <a:srgbClr val="FFFFFF"/>
                </a:highlight>
                <a:latin typeface="Source Sans Pro" panose="020B0503030403020204" pitchFamily="34" charset="0"/>
              </a:rPr>
              <a:t>ReQoL</a:t>
            </a:r>
            <a:r>
              <a:rPr lang="en-US" sz="2800" b="0" i="0" dirty="0">
                <a:solidFill>
                  <a:srgbClr val="002147"/>
                </a:solidFill>
                <a:effectLst/>
                <a:highlight>
                  <a:srgbClr val="FFFFFF"/>
                </a:highlight>
                <a:latin typeface="Source Sans Pro" panose="020B0503030403020204" pitchFamily="34" charset="0"/>
              </a:rPr>
              <a:t> is a brief outcome measure focusing on the process of recovery for users of mental health services. </a:t>
            </a:r>
            <a:endParaRPr lang="en-US" sz="1800" b="0" i="0" u="none" strike="noStrike" dirty="0">
              <a:solidFill>
                <a:srgbClr val="000000"/>
              </a:solidFill>
              <a:effectLst/>
              <a:latin typeface="Arial" panose="020B0604020202020204" pitchFamily="34" charset="0"/>
            </a:endParaRPr>
          </a:p>
          <a:p>
            <a:pPr rtl="0">
              <a:spcBef>
                <a:spcPts val="1200"/>
              </a:spcBef>
              <a:spcAft>
                <a:spcPts val="1200"/>
              </a:spcAft>
            </a:pPr>
            <a:r>
              <a:rPr lang="en-US" sz="1800" b="0" i="0" u="none" strike="noStrike" dirty="0">
                <a:solidFill>
                  <a:srgbClr val="000000"/>
                </a:solidFill>
                <a:effectLst/>
                <a:latin typeface="Arial" panose="020B0604020202020204" pitchFamily="34" charset="0"/>
              </a:rPr>
              <a:t>There are two versions, with 10 or 20 questions, and they can be completed by the service user and reviewed as part of support conversations.  </a:t>
            </a:r>
          </a:p>
          <a:p>
            <a:pPr rtl="0">
              <a:spcBef>
                <a:spcPts val="1200"/>
              </a:spcBef>
              <a:spcAft>
                <a:spcPts val="1200"/>
              </a:spcAft>
            </a:pPr>
            <a:endParaRPr lang="en-US" sz="1800" b="0" i="0" u="none" strike="noStrike" dirty="0">
              <a:solidFill>
                <a:srgbClr val="000000"/>
              </a:solidFill>
              <a:effectLst/>
              <a:latin typeface="Arial" panose="020B0604020202020204" pitchFamily="34" charset="0"/>
            </a:endParaRPr>
          </a:p>
          <a:p>
            <a:pPr rtl="0">
              <a:spcBef>
                <a:spcPts val="1200"/>
              </a:spcBef>
              <a:spcAft>
                <a:spcPts val="1200"/>
              </a:spcAft>
            </a:pPr>
            <a:r>
              <a:rPr lang="en-US" sz="2800" b="0" i="0" dirty="0">
                <a:solidFill>
                  <a:srgbClr val="002147"/>
                </a:solidFill>
                <a:effectLst/>
                <a:highlight>
                  <a:srgbClr val="FFFFFF"/>
                </a:highlight>
                <a:latin typeface="Source Sans Pro" panose="020B0503030403020204" pitchFamily="34" charset="0"/>
              </a:rPr>
              <a:t>It was developed by a team at </a:t>
            </a:r>
            <a:r>
              <a:rPr lang="en-US" sz="2800" b="0" i="0" u="sng" dirty="0">
                <a:solidFill>
                  <a:srgbClr val="2974D6"/>
                </a:solidFill>
                <a:effectLst/>
                <a:highlight>
                  <a:srgbClr val="FFFFFF"/>
                </a:highlight>
                <a:latin typeface="Source Sans Pro" panose="020B0503030403020204" pitchFamily="34" charset="0"/>
                <a:hlinkClick r:id="rId4"/>
              </a:rPr>
              <a:t>The University of Sheffield</a:t>
            </a:r>
            <a:r>
              <a:rPr lang="en-US" sz="2800" b="0" i="0" dirty="0">
                <a:solidFill>
                  <a:srgbClr val="002147"/>
                </a:solidFill>
                <a:effectLst/>
                <a:highlight>
                  <a:srgbClr val="FFFFFF"/>
                </a:highlight>
                <a:latin typeface="Source Sans Pro" panose="020B0503030403020204" pitchFamily="34" charset="0"/>
              </a:rPr>
              <a:t> in 2016 to capture the concerns of service users on their quality of life. This work was commissioned and funded by the Department of Health Policy Research </a:t>
            </a:r>
            <a:r>
              <a:rPr lang="en-US" sz="2800" b="0" i="0" dirty="0" err="1">
                <a:solidFill>
                  <a:srgbClr val="002147"/>
                </a:solidFill>
                <a:effectLst/>
                <a:highlight>
                  <a:srgbClr val="FFFFFF"/>
                </a:highlight>
                <a:latin typeface="Source Sans Pro" panose="020B0503030403020204" pitchFamily="34" charset="0"/>
              </a:rPr>
              <a:t>Programme</a:t>
            </a:r>
            <a:r>
              <a:rPr lang="en-US" sz="2800" b="0" i="0" dirty="0">
                <a:solidFill>
                  <a:srgbClr val="002147"/>
                </a:solidFill>
                <a:effectLst/>
                <a:highlight>
                  <a:srgbClr val="FFFFFF"/>
                </a:highlight>
                <a:latin typeface="Source Sans Pro" panose="020B0503030403020204" pitchFamily="34" charset="0"/>
              </a:rPr>
              <a:t> in England for use in the NHS.</a:t>
            </a:r>
            <a:endParaRPr lang="en-US" sz="1800" b="0" i="0" u="none" strike="noStrike" dirty="0">
              <a:solidFill>
                <a:srgbClr val="000000"/>
              </a:solidFill>
              <a:effectLst/>
              <a:latin typeface="Arial" panose="020B0604020202020204" pitchFamily="34" charset="0"/>
            </a:endParaRPr>
          </a:p>
          <a:p>
            <a:pPr rtl="0">
              <a:spcBef>
                <a:spcPts val="1200"/>
              </a:spcBef>
              <a:spcAft>
                <a:spcPts val="1200"/>
              </a:spcAft>
            </a:pPr>
            <a:endParaRPr lang="en-US" sz="1800" b="0" i="0" u="none" strike="noStrike" dirty="0">
              <a:solidFill>
                <a:srgbClr val="000000"/>
              </a:solidFill>
              <a:effectLst/>
              <a:latin typeface="Arial" panose="020B0604020202020204" pitchFamily="34" charset="0"/>
            </a:endParaRPr>
          </a:p>
          <a:p>
            <a:pPr rtl="0">
              <a:spcBef>
                <a:spcPts val="1200"/>
              </a:spcBef>
              <a:spcAft>
                <a:spcPts val="1200"/>
              </a:spcAft>
            </a:pPr>
            <a:r>
              <a:rPr lang="en-US" sz="1800" b="0" i="0" u="none" strike="noStrike" dirty="0">
                <a:solidFill>
                  <a:srgbClr val="000000"/>
                </a:solidFill>
                <a:effectLst/>
                <a:latin typeface="Arial" panose="020B0604020202020204" pitchFamily="34" charset="0"/>
              </a:rPr>
              <a:t>It covers seven themes: </a:t>
            </a:r>
            <a:r>
              <a:rPr lang="en-US" b="0" i="0" dirty="0">
                <a:solidFill>
                  <a:srgbClr val="212121"/>
                </a:solidFill>
                <a:effectLst/>
                <a:highlight>
                  <a:srgbClr val="FFFFFF"/>
                </a:highlight>
                <a:latin typeface="Cambria" panose="02040503050406030204" pitchFamily="18" charset="0"/>
              </a:rPr>
              <a:t>activity, hope, belonging and relationships, self-perception, well-being, autonomy, and physical health.</a:t>
            </a:r>
          </a:p>
          <a:p>
            <a:pPr rtl="0">
              <a:spcBef>
                <a:spcPts val="1200"/>
              </a:spcBef>
              <a:spcAft>
                <a:spcPts val="1200"/>
              </a:spcAft>
            </a:pPr>
            <a:endParaRPr lang="en-US" b="0" i="0" dirty="0">
              <a:solidFill>
                <a:srgbClr val="212121"/>
              </a:solidFill>
              <a:effectLst/>
              <a:highlight>
                <a:srgbClr val="FFFFFF"/>
              </a:highlight>
              <a:latin typeface="Cambria" panose="02040503050406030204" pitchFamily="18" charset="0"/>
            </a:endParaRPr>
          </a:p>
          <a:p>
            <a:pPr rtl="0">
              <a:spcBef>
                <a:spcPts val="1200"/>
              </a:spcBef>
              <a:spcAft>
                <a:spcPts val="1200"/>
              </a:spcAft>
            </a:pPr>
            <a:r>
              <a:rPr lang="en-US" b="0" i="0" dirty="0">
                <a:solidFill>
                  <a:srgbClr val="212121"/>
                </a:solidFill>
                <a:effectLst/>
                <a:highlight>
                  <a:srgbClr val="FFFFFF"/>
                </a:highlight>
                <a:latin typeface="Cambria" panose="02040503050406030204" pitchFamily="18" charset="0"/>
              </a:rPr>
              <a:t>The benefits of this outcome measurement tool: </a:t>
            </a:r>
          </a:p>
          <a:p>
            <a:pPr algn="l">
              <a:buFont typeface="Arial" panose="020B0604020202020204" pitchFamily="34" charset="0"/>
              <a:buNone/>
            </a:pPr>
            <a:br>
              <a:rPr lang="en-US" dirty="0"/>
            </a:br>
            <a:r>
              <a:rPr lang="en-US" b="0" i="0" dirty="0">
                <a:solidFill>
                  <a:srgbClr val="073763"/>
                </a:solidFill>
                <a:effectLst/>
                <a:highlight>
                  <a:srgbClr val="FFFFFF"/>
                </a:highlight>
                <a:latin typeface="arial" panose="020B0604020202020204" pitchFamily="34" charset="0"/>
              </a:rPr>
              <a:t>Consistent with the themes of recovery </a:t>
            </a:r>
            <a:endParaRPr lang="en-US" b="0" i="0" dirty="0">
              <a:solidFill>
                <a:srgbClr val="999999"/>
              </a:solidFill>
              <a:effectLst/>
              <a:highlight>
                <a:srgbClr val="FFFFFF"/>
              </a:highlight>
              <a:latin typeface="Arial" panose="020B0604020202020204" pitchFamily="34" charset="0"/>
            </a:endParaRPr>
          </a:p>
          <a:p>
            <a:pPr algn="l">
              <a:buFont typeface="Arial" panose="020B0604020202020204" pitchFamily="34" charset="0"/>
              <a:buChar char="•"/>
            </a:pPr>
            <a:r>
              <a:rPr lang="en-US" b="0" i="0" dirty="0">
                <a:solidFill>
                  <a:srgbClr val="073763"/>
                </a:solidFill>
                <a:effectLst/>
                <a:highlight>
                  <a:srgbClr val="FFFFFF"/>
                </a:highlight>
                <a:latin typeface="arial" panose="020B0604020202020204" pitchFamily="34" charset="0"/>
              </a:rPr>
              <a:t>Constructed using considerable inputs from service users and clinicians </a:t>
            </a:r>
            <a:endParaRPr lang="en-US" b="0" i="0" dirty="0">
              <a:solidFill>
                <a:srgbClr val="999999"/>
              </a:solidFill>
              <a:effectLst/>
              <a:highlight>
                <a:srgbClr val="FFFFFF"/>
              </a:highlight>
              <a:latin typeface="Arial" panose="020B0604020202020204" pitchFamily="34" charset="0"/>
            </a:endParaRPr>
          </a:p>
          <a:p>
            <a:pPr algn="l">
              <a:buFont typeface="Arial" panose="020B0604020202020204" pitchFamily="34" charset="0"/>
              <a:buChar char="•"/>
            </a:pPr>
            <a:r>
              <a:rPr lang="en-US" b="0" i="0" dirty="0">
                <a:solidFill>
                  <a:srgbClr val="073763"/>
                </a:solidFill>
                <a:effectLst/>
                <a:highlight>
                  <a:srgbClr val="FFFFFF"/>
                </a:highlight>
                <a:latin typeface="arial" panose="020B0604020202020204" pitchFamily="34" charset="0"/>
              </a:rPr>
              <a:t>Acceptable to service users and clinicians </a:t>
            </a:r>
            <a:endParaRPr lang="en-US" b="0" i="0" dirty="0">
              <a:solidFill>
                <a:srgbClr val="999999"/>
              </a:solidFill>
              <a:effectLst/>
              <a:highlight>
                <a:srgbClr val="FFFFFF"/>
              </a:highlight>
              <a:latin typeface="Arial" panose="020B0604020202020204" pitchFamily="34" charset="0"/>
            </a:endParaRPr>
          </a:p>
          <a:p>
            <a:pPr algn="l">
              <a:buFont typeface="Arial" panose="020B0604020202020204" pitchFamily="34" charset="0"/>
              <a:buChar char="•"/>
            </a:pPr>
            <a:r>
              <a:rPr lang="en-US" b="0" i="0" dirty="0">
                <a:solidFill>
                  <a:srgbClr val="073763"/>
                </a:solidFill>
                <a:effectLst/>
                <a:highlight>
                  <a:srgbClr val="FFFFFF"/>
                </a:highlight>
                <a:latin typeface="arial" panose="020B0604020202020204" pitchFamily="34" charset="0"/>
              </a:rPr>
              <a:t>Short and simple to use </a:t>
            </a:r>
            <a:endParaRPr lang="en-US" b="0" i="0" dirty="0">
              <a:solidFill>
                <a:srgbClr val="999999"/>
              </a:solidFill>
              <a:effectLst/>
              <a:highlight>
                <a:srgbClr val="FFFFFF"/>
              </a:highlight>
              <a:latin typeface="Arial" panose="020B0604020202020204" pitchFamily="34" charset="0"/>
            </a:endParaRPr>
          </a:p>
          <a:p>
            <a:pPr algn="l">
              <a:buFont typeface="Arial" panose="020B0604020202020204" pitchFamily="34" charset="0"/>
              <a:buChar char="•"/>
            </a:pPr>
            <a:r>
              <a:rPr lang="en-US" b="0" i="0" dirty="0">
                <a:solidFill>
                  <a:srgbClr val="073763"/>
                </a:solidFill>
                <a:effectLst/>
                <a:highlight>
                  <a:srgbClr val="FFFFFF"/>
                </a:highlight>
                <a:latin typeface="arial" panose="020B0604020202020204" pitchFamily="34" charset="0"/>
              </a:rPr>
              <a:t>Suitable for a range of mental health conditions from common mental health disorders to more severe ones </a:t>
            </a:r>
            <a:endParaRPr lang="en-US" b="0" i="0" dirty="0">
              <a:solidFill>
                <a:srgbClr val="999999"/>
              </a:solidFill>
              <a:effectLst/>
              <a:highlight>
                <a:srgbClr val="FFFFFF"/>
              </a:highlight>
              <a:latin typeface="Arial" panose="020B0604020202020204" pitchFamily="34" charset="0"/>
            </a:endParaRPr>
          </a:p>
          <a:p>
            <a:pPr algn="l">
              <a:buFont typeface="Arial" panose="020B0604020202020204" pitchFamily="34" charset="0"/>
              <a:buChar char="•"/>
            </a:pPr>
            <a:r>
              <a:rPr lang="en-US" b="0" i="0" dirty="0" err="1">
                <a:solidFill>
                  <a:srgbClr val="073763"/>
                </a:solidFill>
                <a:effectLst/>
                <a:highlight>
                  <a:srgbClr val="FFFFFF"/>
                </a:highlight>
                <a:latin typeface="arial" panose="020B0604020202020204" pitchFamily="34" charset="0"/>
              </a:rPr>
              <a:t>ReQoL</a:t>
            </a:r>
            <a:r>
              <a:rPr lang="en-US" b="0" i="0" dirty="0">
                <a:solidFill>
                  <a:srgbClr val="073763"/>
                </a:solidFill>
                <a:effectLst/>
                <a:highlight>
                  <a:srgbClr val="FFFFFF"/>
                </a:highlight>
                <a:latin typeface="arial" panose="020B0604020202020204" pitchFamily="34" charset="0"/>
              </a:rPr>
              <a:t> has been developed using a robust methodology and is psychometrically sound </a:t>
            </a:r>
            <a:endParaRPr lang="en-US" b="0" i="0" dirty="0">
              <a:solidFill>
                <a:srgbClr val="999999"/>
              </a:solidFill>
              <a:effectLst/>
              <a:highlight>
                <a:srgbClr val="FFFFFF"/>
              </a:highlight>
              <a:latin typeface="Arial" panose="020B0604020202020204" pitchFamily="34" charset="0"/>
            </a:endParaRPr>
          </a:p>
          <a:p>
            <a:pPr algn="l">
              <a:buFont typeface="Arial" panose="020B0604020202020204" pitchFamily="34" charset="0"/>
              <a:buChar char="•"/>
            </a:pPr>
            <a:r>
              <a:rPr lang="en-US" b="0" i="0" dirty="0">
                <a:solidFill>
                  <a:srgbClr val="073763"/>
                </a:solidFill>
                <a:effectLst/>
                <a:highlight>
                  <a:srgbClr val="FFFFFF"/>
                </a:highlight>
                <a:latin typeface="arial" panose="020B0604020202020204" pitchFamily="34" charset="0"/>
              </a:rPr>
              <a:t>Preference weights will be available for the </a:t>
            </a:r>
            <a:r>
              <a:rPr lang="en-US" b="0" i="0" dirty="0" err="1">
                <a:solidFill>
                  <a:srgbClr val="073763"/>
                </a:solidFill>
                <a:effectLst/>
                <a:highlight>
                  <a:srgbClr val="FFFFFF"/>
                </a:highlight>
                <a:latin typeface="arial" panose="020B0604020202020204" pitchFamily="34" charset="0"/>
              </a:rPr>
              <a:t>ReQoL</a:t>
            </a:r>
            <a:r>
              <a:rPr lang="en-US" b="0" i="0" dirty="0">
                <a:solidFill>
                  <a:srgbClr val="073763"/>
                </a:solidFill>
                <a:effectLst/>
                <a:highlight>
                  <a:srgbClr val="FFFFFF"/>
                </a:highlight>
                <a:latin typeface="arial" panose="020B0604020202020204" pitchFamily="34" charset="0"/>
              </a:rPr>
              <a:t> to generate quality adjusted life years. </a:t>
            </a:r>
            <a:r>
              <a:rPr lang="en-US" b="0" i="0" dirty="0">
                <a:solidFill>
                  <a:srgbClr val="999999"/>
                </a:solidFill>
                <a:effectLst/>
                <a:highlight>
                  <a:srgbClr val="FFFFFF"/>
                </a:highlight>
                <a:latin typeface="Arial" panose="020B0604020202020204" pitchFamily="34" charset="0"/>
              </a:rPr>
              <a:t>   </a:t>
            </a:r>
          </a:p>
          <a:p>
            <a:pPr algn="l">
              <a:buFont typeface="Arial" panose="020B0604020202020204" pitchFamily="34" charset="0"/>
              <a:buChar char="•"/>
            </a:pPr>
            <a:r>
              <a:rPr lang="en-US" b="0" i="0" dirty="0">
                <a:solidFill>
                  <a:srgbClr val="073763"/>
                </a:solidFill>
                <a:effectLst/>
                <a:highlight>
                  <a:srgbClr val="FFFFFF"/>
                </a:highlight>
                <a:latin typeface="arial" panose="020B0604020202020204" pitchFamily="34" charset="0"/>
              </a:rPr>
              <a:t>Free for the NHS and for publicly funded research</a:t>
            </a:r>
            <a:r>
              <a:rPr lang="en-US" b="0" i="0" dirty="0">
                <a:solidFill>
                  <a:srgbClr val="999999"/>
                </a:solidFill>
                <a:effectLst/>
                <a:highlight>
                  <a:srgbClr val="FFFFFF"/>
                </a:highlight>
                <a:latin typeface="Arial" panose="020B0604020202020204" pitchFamily="34" charset="0"/>
              </a:rPr>
              <a:t> </a:t>
            </a:r>
          </a:p>
          <a:p>
            <a:pPr algn="l">
              <a:buFont typeface="Arial" panose="020B0604020202020204" pitchFamily="34" charset="0"/>
              <a:buChar char="•"/>
            </a:pPr>
            <a:endParaRPr lang="en-US" b="0" i="0" dirty="0">
              <a:solidFill>
                <a:srgbClr val="999999"/>
              </a:solidFill>
              <a:effectLst/>
              <a:highlight>
                <a:srgbClr val="FFFFFF"/>
              </a:highlight>
              <a:latin typeface="Arial" panose="020B0604020202020204" pitchFamily="34" charset="0"/>
            </a:endParaRPr>
          </a:p>
          <a:p>
            <a:pPr algn="l">
              <a:buFont typeface="Arial" panose="020B0604020202020204" pitchFamily="34" charset="0"/>
              <a:buNone/>
            </a:pPr>
            <a:r>
              <a:rPr lang="en-US" b="0" i="0" dirty="0">
                <a:solidFill>
                  <a:srgbClr val="999999"/>
                </a:solidFill>
                <a:effectLst/>
                <a:highlight>
                  <a:srgbClr val="FFFFFF"/>
                </a:highlight>
                <a:latin typeface="Arial" panose="020B0604020202020204" pitchFamily="34" charset="0"/>
              </a:rPr>
              <a:t>There have been some research regarding the validity of the tool showing some promising results in terms of the consistency and reliability of the tool for mental health outcomes. </a:t>
            </a:r>
          </a:p>
          <a:p>
            <a:pPr algn="l">
              <a:buFont typeface="Arial" panose="020B0604020202020204" pitchFamily="34" charset="0"/>
              <a:buNone/>
            </a:pPr>
            <a:endParaRPr lang="en-US" b="0" i="0" dirty="0">
              <a:solidFill>
                <a:srgbClr val="999999"/>
              </a:solidFill>
              <a:effectLst/>
              <a:highlight>
                <a:srgbClr val="FFFFFF"/>
              </a:highlight>
              <a:latin typeface="Arial" panose="020B0604020202020204" pitchFamily="34" charset="0"/>
            </a:endParaRPr>
          </a:p>
          <a:p>
            <a:pPr algn="l">
              <a:buFont typeface="Arial" panose="020B0604020202020204" pitchFamily="34" charset="0"/>
              <a:buNone/>
            </a:pPr>
            <a:r>
              <a:rPr lang="en-US" b="0" i="0" dirty="0">
                <a:solidFill>
                  <a:srgbClr val="999999"/>
                </a:solidFill>
                <a:effectLst/>
                <a:highlight>
                  <a:srgbClr val="FFFFFF"/>
                </a:highlight>
                <a:latin typeface="Arial" panose="020B0604020202020204" pitchFamily="34" charset="0"/>
              </a:rPr>
              <a:t>The video link (do not show unless you have lots of time), helps give more information on this toolkit. A summary document is also available in your pack. </a:t>
            </a:r>
          </a:p>
          <a:p>
            <a:pPr rtl="0">
              <a:spcBef>
                <a:spcPts val="1200"/>
              </a:spcBef>
              <a:spcAft>
                <a:spcPts val="1200"/>
              </a:spcAft>
            </a:pPr>
            <a:endParaRPr lang="en-US" b="0" dirty="0">
              <a:effectLst/>
            </a:endParaRPr>
          </a:p>
        </p:txBody>
      </p:sp>
      <p:sp>
        <p:nvSpPr>
          <p:cNvPr id="4" name="Slide Number Placeholder 3"/>
          <p:cNvSpPr>
            <a:spLocks noGrp="1"/>
          </p:cNvSpPr>
          <p:nvPr>
            <p:ph type="sldNum" sz="quarter" idx="5"/>
          </p:nvPr>
        </p:nvSpPr>
        <p:spPr/>
        <p:txBody>
          <a:bodyPr/>
          <a:lstStyle/>
          <a:p>
            <a:fld id="{77F15030-F269-C645-865D-789DE9782CCF}" type="slidenum">
              <a:rPr lang="en-US" smtClean="0"/>
              <a:t>15</a:t>
            </a:fld>
            <a:endParaRPr lang="en-US"/>
          </a:p>
        </p:txBody>
      </p:sp>
    </p:spTree>
    <p:extLst>
      <p:ext uri="{BB962C8B-B14F-4D97-AF65-F5344CB8AC3E}">
        <p14:creationId xmlns:p14="http://schemas.microsoft.com/office/powerpoint/2010/main" val="14913527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an example of potential outcome monitoring more on a service level rather than individual </a:t>
            </a:r>
          </a:p>
          <a:p>
            <a:endParaRPr lang="en-US" dirty="0"/>
          </a:p>
          <a:p>
            <a:r>
              <a:rPr lang="en-US" dirty="0"/>
              <a:t>As well as providers of care and support demonstrating how they are meeting the individual needs and wishes / outcomes of the people in receipt of their care - this approach allows commissioners to monitor if the provider as a whole is achieving strategic outcomes for the organization – such as keeping young people safe and out of hospital, supporting children to remain at home and not in care etc. So you might be looking to set a target on the % of young people who are meeting these impact statements, or asking for an upwards or downwards trend for example for the people the provider is supporting / working with </a:t>
            </a:r>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16</a:t>
            </a:fld>
            <a:endParaRPr lang="en-US"/>
          </a:p>
        </p:txBody>
      </p:sp>
    </p:spTree>
    <p:extLst>
      <p:ext uri="{BB962C8B-B14F-4D97-AF65-F5344CB8AC3E}">
        <p14:creationId xmlns:p14="http://schemas.microsoft.com/office/powerpoint/2010/main" val="41199242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an example of potential outcome monitoring more on a service level rather than individual </a:t>
            </a:r>
          </a:p>
          <a:p>
            <a:endParaRPr lang="en-US" dirty="0"/>
          </a:p>
          <a:p>
            <a:r>
              <a:rPr lang="en-US" dirty="0"/>
              <a:t>As well as providers of care and support demonstrating how they are meeting the individual needs and wishes / outcomes of the people in receipt of their care - this approach allows commissioners to monitor if the provider as a whole is achieving strategic outcomes for the organization – such as keeping young people safe and out of hospital, supporting children to remain at home and not in care etc. </a:t>
            </a:r>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17</a:t>
            </a:fld>
            <a:endParaRPr lang="en-US"/>
          </a:p>
        </p:txBody>
      </p:sp>
    </p:spTree>
    <p:extLst>
      <p:ext uri="{BB962C8B-B14F-4D97-AF65-F5344CB8AC3E}">
        <p14:creationId xmlns:p14="http://schemas.microsoft.com/office/powerpoint/2010/main" val="169160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Finally, some </a:t>
            </a:r>
            <a:r>
              <a:rPr lang="en-US" dirty="0" err="1"/>
              <a:t>organisations</a:t>
            </a:r>
            <a:r>
              <a:rPr lang="en-US" dirty="0"/>
              <a:t> might wish to think about population or ‘place’ level outcomes – indicators that demonstrate as a place or system people are generally healthy, safe and happy. </a:t>
            </a:r>
          </a:p>
          <a:p>
            <a:r>
              <a:rPr lang="en-US" dirty="0"/>
              <a:t>The QALY I an example of this type of indicator – used to demonstrate as a whole if people in a local area (or in receipt of a particular intervention) has a better quality of life</a:t>
            </a:r>
          </a:p>
          <a:p>
            <a:endParaRPr lang="en-US" dirty="0"/>
          </a:p>
          <a:p>
            <a:r>
              <a:rPr lang="en-US" dirty="0"/>
              <a:t>But the wider you take your measurements the more challenging attrition becomes. </a:t>
            </a:r>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18</a:t>
            </a:fld>
            <a:endParaRPr lang="en-US"/>
          </a:p>
        </p:txBody>
      </p:sp>
    </p:spTree>
    <p:extLst>
      <p:ext uri="{BB962C8B-B14F-4D97-AF65-F5344CB8AC3E}">
        <p14:creationId xmlns:p14="http://schemas.microsoft.com/office/powerpoint/2010/main" val="23659198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SCIE (Social Care Institute of Excellence)’s advice for selecting the right monitoring measures. It does acknowledged a wholly outcomes based monitoring arrangement might be preferable – particularly if we want to demonstrate value for money and quality assurance and compliance – therefore a balance between monitoring outcomes, outputs and processes is recommended. </a:t>
            </a:r>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19</a:t>
            </a:fld>
            <a:endParaRPr lang="en-US"/>
          </a:p>
        </p:txBody>
      </p:sp>
    </p:spTree>
    <p:extLst>
      <p:ext uri="{BB962C8B-B14F-4D97-AF65-F5344CB8AC3E}">
        <p14:creationId xmlns:p14="http://schemas.microsoft.com/office/powerpoint/2010/main" val="21668752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00000"/>
              </a:lnSpc>
              <a:spcBef>
                <a:spcPts val="0"/>
              </a:spcBef>
              <a:spcAft>
                <a:spcPts val="0"/>
              </a:spcAft>
              <a:buSzPts val="1400"/>
              <a:buNone/>
            </a:pPr>
            <a:r>
              <a:rPr lang="en-GB" dirty="0">
                <a:latin typeface="Arial"/>
                <a:ea typeface="Arial"/>
                <a:cs typeface="Arial"/>
                <a:sym typeface="Arial"/>
              </a:rPr>
              <a:t>Two questions to prompt an initial discussion about peoples thoughts, reservations and experience of monitoring.</a:t>
            </a:r>
          </a:p>
          <a:p>
            <a:pPr marL="0" lvl="0" indent="0" algn="l" rtl="0">
              <a:lnSpc>
                <a:spcPct val="100000"/>
              </a:lnSpc>
              <a:spcBef>
                <a:spcPts val="0"/>
              </a:spcBef>
              <a:spcAft>
                <a:spcPts val="0"/>
              </a:spcAft>
              <a:buSzPts val="1400"/>
              <a:buNone/>
            </a:pPr>
            <a:endParaRPr lang="en-GB" dirty="0">
              <a:latin typeface="Arial"/>
              <a:ea typeface="Arial"/>
              <a:cs typeface="Arial"/>
              <a:sym typeface="Arial"/>
            </a:endParaRPr>
          </a:p>
          <a:p>
            <a:pPr marL="0" lvl="0" indent="0" algn="l" rtl="0">
              <a:lnSpc>
                <a:spcPct val="100000"/>
              </a:lnSpc>
              <a:spcBef>
                <a:spcPts val="0"/>
              </a:spcBef>
              <a:spcAft>
                <a:spcPts val="0"/>
              </a:spcAft>
              <a:buSzPts val="1400"/>
              <a:buNone/>
            </a:pPr>
            <a:r>
              <a:rPr lang="en-GB" b="1" dirty="0">
                <a:latin typeface="Arial"/>
                <a:ea typeface="Arial"/>
                <a:cs typeface="Arial"/>
                <a:sym typeface="Arial"/>
              </a:rPr>
              <a:t>Do in plenary</a:t>
            </a:r>
            <a:endParaRPr lang="en-GB" dirty="0"/>
          </a:p>
          <a:p>
            <a:pPr marL="0" lvl="0" indent="0" algn="l" rtl="0">
              <a:lnSpc>
                <a:spcPct val="100000"/>
              </a:lnSpc>
              <a:spcBef>
                <a:spcPts val="0"/>
              </a:spcBef>
              <a:spcAft>
                <a:spcPts val="0"/>
              </a:spcAft>
              <a:buSzPts val="1400"/>
              <a:buNone/>
            </a:pPr>
            <a:r>
              <a:rPr lang="en-GB" b="1" dirty="0">
                <a:latin typeface="Arial"/>
                <a:ea typeface="Arial"/>
                <a:cs typeface="Arial"/>
                <a:sym typeface="Arial"/>
              </a:rPr>
              <a:t>OR </a:t>
            </a:r>
            <a:endParaRPr lang="en-GB" dirty="0"/>
          </a:p>
          <a:p>
            <a:pPr marL="0" lvl="0" indent="0" algn="l" rtl="0">
              <a:lnSpc>
                <a:spcPct val="100000"/>
              </a:lnSpc>
              <a:spcBef>
                <a:spcPts val="0"/>
              </a:spcBef>
              <a:spcAft>
                <a:spcPts val="0"/>
              </a:spcAft>
              <a:buSzPts val="1400"/>
              <a:buNone/>
            </a:pPr>
            <a:r>
              <a:rPr lang="en-GB" b="1" dirty="0">
                <a:latin typeface="Arial"/>
                <a:ea typeface="Arial"/>
                <a:cs typeface="Arial"/>
                <a:sym typeface="Arial"/>
              </a:rPr>
              <a:t>Do in pairs with one person answering each question</a:t>
            </a:r>
            <a:endParaRPr lang="en-GB" dirty="0">
              <a:latin typeface="Arial"/>
              <a:ea typeface="Arial"/>
              <a:cs typeface="Arial"/>
              <a:sym typeface="Arial"/>
            </a:endParaRPr>
          </a:p>
          <a:p>
            <a:pPr marL="0" lvl="0" indent="0" algn="l" rtl="0">
              <a:lnSpc>
                <a:spcPct val="100000"/>
              </a:lnSpc>
              <a:spcBef>
                <a:spcPts val="0"/>
              </a:spcBef>
              <a:spcAft>
                <a:spcPts val="0"/>
              </a:spcAft>
              <a:buSzPts val="1400"/>
              <a:buNone/>
            </a:pPr>
            <a:endParaRPr lang="en-GB" dirty="0">
              <a:latin typeface="Arial"/>
              <a:cs typeface="Arial"/>
              <a:sym typeface="Arial"/>
            </a:endParaRPr>
          </a:p>
          <a:p>
            <a:pPr marL="0" lvl="0" indent="0" algn="l" rtl="0">
              <a:lnSpc>
                <a:spcPct val="100000"/>
              </a:lnSpc>
              <a:spcBef>
                <a:spcPts val="0"/>
              </a:spcBef>
              <a:spcAft>
                <a:spcPts val="0"/>
              </a:spcAft>
              <a:buSzPts val="1400"/>
              <a:buNone/>
            </a:pPr>
            <a:r>
              <a:rPr lang="en-GB" dirty="0">
                <a:latin typeface="Arial"/>
                <a:cs typeface="Arial"/>
                <a:sym typeface="Arial"/>
              </a:rPr>
              <a:t>Some suggestions are on the following slide… </a:t>
            </a:r>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2</a:t>
            </a:fld>
            <a:endParaRPr lang="en-US"/>
          </a:p>
        </p:txBody>
      </p:sp>
    </p:spTree>
    <p:extLst>
      <p:ext uri="{BB962C8B-B14F-4D97-AF65-F5344CB8AC3E}">
        <p14:creationId xmlns:p14="http://schemas.microsoft.com/office/powerpoint/2010/main" val="3091475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Clr>
                <a:schemeClr val="dk1"/>
              </a:buClr>
              <a:buSzPts val="1200"/>
              <a:buFont typeface="Calibri"/>
              <a:buNone/>
            </a:pPr>
            <a:r>
              <a:rPr lang="en-GB" dirty="0"/>
              <a:t>Returning the homeless exercise from earlier (or previous day)</a:t>
            </a:r>
          </a:p>
          <a:p>
            <a:pPr marL="0" lvl="0" indent="0" algn="l" rtl="0">
              <a:spcBef>
                <a:spcPts val="0"/>
              </a:spcBef>
              <a:spcAft>
                <a:spcPts val="0"/>
              </a:spcAft>
              <a:buClr>
                <a:schemeClr val="dk1"/>
              </a:buClr>
              <a:buSzPts val="1200"/>
              <a:buFont typeface="Calibri"/>
              <a:buNone/>
            </a:pPr>
            <a:endParaRPr lang="en-GB" dirty="0"/>
          </a:p>
          <a:p>
            <a:pPr marL="0" lvl="0" indent="0" algn="l" rtl="0">
              <a:spcBef>
                <a:spcPts val="0"/>
              </a:spcBef>
              <a:spcAft>
                <a:spcPts val="0"/>
              </a:spcAft>
              <a:buClr>
                <a:schemeClr val="dk1"/>
              </a:buClr>
              <a:buSzPts val="1200"/>
              <a:buFont typeface="Calibri"/>
              <a:buNone/>
            </a:pPr>
            <a:r>
              <a:rPr lang="en-GB" dirty="0"/>
              <a:t>Flip chart returned to the original group (if delivering in person) </a:t>
            </a:r>
          </a:p>
          <a:p>
            <a:pPr marL="0" lvl="0" indent="0" algn="l" rtl="0">
              <a:spcBef>
                <a:spcPts val="0"/>
              </a:spcBef>
              <a:spcAft>
                <a:spcPts val="0"/>
              </a:spcAft>
              <a:buClr>
                <a:schemeClr val="dk1"/>
              </a:buClr>
              <a:buSzPts val="1200"/>
              <a:buFont typeface="Calibri"/>
              <a:buNone/>
            </a:pPr>
            <a:endParaRPr lang="en-GB" dirty="0"/>
          </a:p>
          <a:p>
            <a:pPr marL="0" lvl="0" indent="0" algn="l" rtl="0">
              <a:spcBef>
                <a:spcPts val="0"/>
              </a:spcBef>
              <a:spcAft>
                <a:spcPts val="0"/>
              </a:spcAft>
              <a:buClr>
                <a:schemeClr val="dk1"/>
              </a:buClr>
              <a:buSzPts val="1200"/>
              <a:buFont typeface="Calibri"/>
              <a:buNone/>
            </a:pPr>
            <a:endParaRPr lang="en-GB" dirty="0"/>
          </a:p>
          <a:p>
            <a:pPr marL="0" lvl="0" indent="0" algn="l" rtl="0">
              <a:spcBef>
                <a:spcPts val="0"/>
              </a:spcBef>
              <a:spcAft>
                <a:spcPts val="0"/>
              </a:spcAft>
              <a:buClr>
                <a:schemeClr val="dk1"/>
              </a:buClr>
              <a:buSzPts val="1200"/>
              <a:buFont typeface="Calibri"/>
              <a:buNone/>
            </a:pPr>
            <a:endParaRPr lang="en-GB" dirty="0"/>
          </a:p>
          <a:p>
            <a:pPr marL="0" lvl="0" indent="0" algn="l" rtl="0">
              <a:spcBef>
                <a:spcPts val="360"/>
              </a:spcBef>
              <a:spcAft>
                <a:spcPts val="0"/>
              </a:spcAft>
              <a:buClr>
                <a:schemeClr val="dk1"/>
              </a:buClr>
              <a:buSzPts val="1200"/>
              <a:buFont typeface="Calibri"/>
              <a:buNone/>
            </a:pPr>
            <a:endParaRPr lang="en-GB" dirty="0"/>
          </a:p>
          <a:p>
            <a:pPr marL="0" lvl="0" indent="0" algn="l" rtl="0">
              <a:spcBef>
                <a:spcPts val="360"/>
              </a:spcBef>
              <a:spcAft>
                <a:spcPts val="0"/>
              </a:spcAft>
              <a:buClr>
                <a:schemeClr val="dk1"/>
              </a:buClr>
              <a:buSzPts val="1200"/>
              <a:buFont typeface="Calibri"/>
              <a:buNone/>
            </a:pPr>
            <a:r>
              <a:rPr lang="en-GB" dirty="0"/>
              <a:t>You now have, in very rough form, an outline outcome based specification for this service you want to commission. </a:t>
            </a:r>
          </a:p>
          <a:p>
            <a:pPr marL="0" lvl="0" indent="0" algn="l" rtl="0">
              <a:spcBef>
                <a:spcPts val="360"/>
              </a:spcBef>
              <a:spcAft>
                <a:spcPts val="0"/>
              </a:spcAft>
              <a:buClr>
                <a:schemeClr val="dk1"/>
              </a:buClr>
              <a:buSzPts val="1200"/>
              <a:buFont typeface="Calibri"/>
              <a:buNone/>
            </a:pPr>
            <a:endParaRPr lang="en-GB" dirty="0"/>
          </a:p>
          <a:p>
            <a:pPr marL="0" lvl="0" indent="0" algn="l" rtl="0">
              <a:spcBef>
                <a:spcPts val="360"/>
              </a:spcBef>
              <a:spcAft>
                <a:spcPts val="0"/>
              </a:spcAft>
              <a:buClr>
                <a:schemeClr val="dk1"/>
              </a:buClr>
              <a:buSzPts val="1200"/>
              <a:buFont typeface="Calibri"/>
              <a:buNone/>
            </a:pPr>
            <a:r>
              <a:rPr lang="en-GB" dirty="0"/>
              <a:t>The second bullet point asks the group to think about how they would turn this into reality.</a:t>
            </a:r>
          </a:p>
          <a:p>
            <a:pPr marL="0" lvl="0" indent="0" algn="l" rtl="0">
              <a:spcBef>
                <a:spcPts val="0"/>
              </a:spcBef>
              <a:spcAft>
                <a:spcPts val="0"/>
              </a:spcAft>
              <a:buNone/>
            </a:pPr>
            <a:endParaRPr lang="en-GB" dirty="0"/>
          </a:p>
          <a:p>
            <a:pPr marL="0" lvl="0" indent="0" algn="l" rtl="0">
              <a:spcBef>
                <a:spcPts val="0"/>
              </a:spcBef>
              <a:spcAft>
                <a:spcPts val="0"/>
              </a:spcAft>
              <a:buNone/>
            </a:pPr>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21</a:t>
            </a:fld>
            <a:endParaRPr lang="en-US"/>
          </a:p>
        </p:txBody>
      </p:sp>
    </p:spTree>
    <p:extLst>
      <p:ext uri="{BB962C8B-B14F-4D97-AF65-F5344CB8AC3E}">
        <p14:creationId xmlns:p14="http://schemas.microsoft.com/office/powerpoint/2010/main" val="2445940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00000"/>
              </a:lnSpc>
              <a:spcBef>
                <a:spcPts val="0"/>
              </a:spcBef>
              <a:spcAft>
                <a:spcPts val="0"/>
              </a:spcAft>
              <a:buSzPts val="1400"/>
              <a:buNone/>
            </a:pPr>
            <a:endParaRPr lang="en-GB" sz="1000" dirty="0">
              <a:latin typeface="Arial"/>
              <a:ea typeface="Arial"/>
              <a:cs typeface="Arial"/>
              <a:sym typeface="Arial"/>
            </a:endParaRPr>
          </a:p>
          <a:p>
            <a:pPr marL="0" lvl="0" indent="0" algn="l" rtl="0">
              <a:lnSpc>
                <a:spcPct val="100000"/>
              </a:lnSpc>
              <a:spcBef>
                <a:spcPts val="0"/>
              </a:spcBef>
              <a:spcAft>
                <a:spcPts val="0"/>
              </a:spcAft>
              <a:buSzPts val="1400"/>
              <a:buNone/>
            </a:pPr>
            <a:r>
              <a:rPr lang="en-GB" sz="1000" dirty="0">
                <a:latin typeface="Arial"/>
                <a:ea typeface="Arial"/>
                <a:cs typeface="Arial"/>
                <a:sym typeface="Arial"/>
              </a:rPr>
              <a:t>Finally, we will look at stage 3 and importantly taking action! </a:t>
            </a:r>
          </a:p>
          <a:p>
            <a:pPr marL="0" lvl="0" indent="0" algn="l" rtl="0">
              <a:lnSpc>
                <a:spcPct val="100000"/>
              </a:lnSpc>
              <a:spcBef>
                <a:spcPts val="0"/>
              </a:spcBef>
              <a:spcAft>
                <a:spcPts val="0"/>
              </a:spcAft>
              <a:buSzPts val="1400"/>
              <a:buNone/>
            </a:pPr>
            <a:endParaRPr lang="en-GB" sz="1000" dirty="0">
              <a:latin typeface="Arial"/>
              <a:ea typeface="Arial"/>
              <a:cs typeface="Arial"/>
              <a:sym typeface="Arial"/>
            </a:endParaRPr>
          </a:p>
          <a:p>
            <a:pPr marL="0" lvl="0" indent="0" algn="l" rtl="0">
              <a:lnSpc>
                <a:spcPct val="100000"/>
              </a:lnSpc>
              <a:spcBef>
                <a:spcPts val="0"/>
              </a:spcBef>
              <a:spcAft>
                <a:spcPts val="0"/>
              </a:spcAft>
              <a:buSzPts val="1400"/>
              <a:buNone/>
            </a:pPr>
            <a:r>
              <a:rPr lang="en-GB" dirty="0">
                <a:latin typeface="Arial"/>
                <a:ea typeface="Arial"/>
                <a:cs typeface="Arial"/>
                <a:sym typeface="Arial"/>
              </a:rPr>
              <a:t>The IPC performance monitoring and review model is a three stage approach – performance measurement, performance monitoring, and evaluation. </a:t>
            </a:r>
            <a:endParaRPr lang="en-GB" dirty="0"/>
          </a:p>
          <a:p>
            <a:pPr marL="229606" lvl="0" indent="-229606" algn="l" rtl="0">
              <a:lnSpc>
                <a:spcPct val="100000"/>
              </a:lnSpc>
              <a:spcBef>
                <a:spcPts val="0"/>
              </a:spcBef>
              <a:spcAft>
                <a:spcPts val="0"/>
              </a:spcAft>
              <a:buSzPts val="1400"/>
              <a:buNone/>
            </a:pPr>
            <a:endParaRPr lang="en-GB" sz="900" dirty="0">
              <a:latin typeface="Arial"/>
              <a:ea typeface="Arial"/>
              <a:cs typeface="Arial"/>
              <a:sym typeface="Arial"/>
            </a:endParaRPr>
          </a:p>
          <a:p>
            <a:pPr marL="229606" lvl="0" indent="-229606" algn="l" rtl="0">
              <a:lnSpc>
                <a:spcPct val="100000"/>
              </a:lnSpc>
              <a:spcBef>
                <a:spcPts val="0"/>
              </a:spcBef>
              <a:spcAft>
                <a:spcPts val="0"/>
              </a:spcAft>
              <a:buClr>
                <a:schemeClr val="dk1"/>
              </a:buClr>
              <a:buSzPts val="1200"/>
              <a:buFont typeface="Arial"/>
              <a:buAutoNum type="arabicPeriod"/>
            </a:pPr>
            <a:r>
              <a:rPr lang="en-GB" dirty="0">
                <a:latin typeface="Arial"/>
                <a:ea typeface="Arial"/>
                <a:cs typeface="Arial"/>
                <a:sym typeface="Arial"/>
              </a:rPr>
              <a:t>Performance Measurement is about defining measures (or indicators), which should be specified in specs/contracts. Remember that an objective is what you want to achieve and an indicator is what you need to count to know if that objective has been achieved. So, your measures (or indicators or KPIs) should relate back to the purpose/aims of the service. </a:t>
            </a:r>
            <a:endParaRPr lang="en-GB" dirty="0"/>
          </a:p>
          <a:p>
            <a:pPr marL="229606" lvl="0" indent="-229606" algn="l" rtl="0">
              <a:lnSpc>
                <a:spcPct val="100000"/>
              </a:lnSpc>
              <a:spcBef>
                <a:spcPts val="0"/>
              </a:spcBef>
              <a:spcAft>
                <a:spcPts val="0"/>
              </a:spcAft>
              <a:buClr>
                <a:schemeClr val="dk1"/>
              </a:buClr>
              <a:buSzPts val="1200"/>
              <a:buFont typeface="Arial"/>
              <a:buAutoNum type="arabicPeriod"/>
            </a:pPr>
            <a:r>
              <a:rPr lang="en-GB" dirty="0">
                <a:latin typeface="Arial"/>
                <a:ea typeface="Arial"/>
                <a:cs typeface="Arial"/>
                <a:sym typeface="Arial"/>
              </a:rPr>
              <a:t>'Monitoring' means regularly measuring what's going on with your service, your schemes or the effect of your activity. </a:t>
            </a:r>
            <a:endParaRPr lang="en-GB" dirty="0"/>
          </a:p>
          <a:p>
            <a:pPr marL="229606" lvl="0" indent="-229606" algn="l" rtl="0">
              <a:lnSpc>
                <a:spcPct val="100000"/>
              </a:lnSpc>
              <a:spcBef>
                <a:spcPts val="0"/>
              </a:spcBef>
              <a:spcAft>
                <a:spcPts val="0"/>
              </a:spcAft>
              <a:buClr>
                <a:schemeClr val="dk1"/>
              </a:buClr>
              <a:buSzPts val="1200"/>
              <a:buFont typeface="Arial"/>
              <a:buAutoNum type="arabicPeriod"/>
            </a:pPr>
            <a:r>
              <a:rPr lang="en-GB" b="1" dirty="0">
                <a:latin typeface="Arial"/>
                <a:ea typeface="Arial"/>
                <a:cs typeface="Arial"/>
                <a:sym typeface="Arial"/>
              </a:rPr>
              <a:t>Once the information has been captured it then needs to be analysed and acted upon to be of use. 'Evaluating' means drawing conclusions from the monitoring data on how well the service or schemes are performing or the effect of the activity. </a:t>
            </a:r>
            <a:endParaRPr lang="en-GB" b="1" dirty="0"/>
          </a:p>
          <a:p>
            <a:pPr marL="0" lvl="0" indent="0" algn="l" rtl="0">
              <a:lnSpc>
                <a:spcPct val="100000"/>
              </a:lnSpc>
              <a:spcBef>
                <a:spcPts val="0"/>
              </a:spcBef>
              <a:spcAft>
                <a:spcPts val="0"/>
              </a:spcAft>
              <a:buSzPts val="1400"/>
              <a:buNone/>
            </a:pPr>
            <a:endParaRPr lang="en-GB" dirty="0">
              <a:latin typeface="Arial"/>
              <a:ea typeface="Arial"/>
              <a:cs typeface="Arial"/>
              <a:sym typeface="Arial"/>
            </a:endParaRPr>
          </a:p>
          <a:p>
            <a:pPr marL="0" lvl="0" indent="0" algn="l" rtl="0">
              <a:lnSpc>
                <a:spcPct val="100000"/>
              </a:lnSpc>
              <a:spcBef>
                <a:spcPts val="0"/>
              </a:spcBef>
              <a:spcAft>
                <a:spcPts val="0"/>
              </a:spcAft>
              <a:buSzPts val="1400"/>
              <a:buNone/>
            </a:pPr>
            <a:r>
              <a:rPr lang="en-GB" dirty="0">
                <a:latin typeface="Arial"/>
                <a:ea typeface="Arial"/>
                <a:cs typeface="Arial"/>
                <a:sym typeface="Arial"/>
              </a:rPr>
              <a:t>Monitoring and evaluation are therefore two distinct activities within the review stage, monitoring being impartial and factual while evaluation tends to be more subjective and value laden. It is important therefore to set-up systems to evaluate the information collected and ensure that action is taken - taking action on the information is the most important thing. </a:t>
            </a:r>
            <a:endParaRPr lang="en-GB" dirty="0"/>
          </a:p>
          <a:p>
            <a:pPr marL="688818" lvl="1" indent="-166106" algn="l" rtl="0">
              <a:lnSpc>
                <a:spcPct val="100000"/>
              </a:lnSpc>
              <a:spcBef>
                <a:spcPts val="0"/>
              </a:spcBef>
              <a:spcAft>
                <a:spcPts val="0"/>
              </a:spcAft>
              <a:buClr>
                <a:schemeClr val="dk1"/>
              </a:buClr>
              <a:buSzPts val="1000"/>
              <a:buFont typeface="Calibri"/>
              <a:buNone/>
            </a:pPr>
            <a:endParaRPr lang="en-GB" sz="1000" dirty="0">
              <a:latin typeface="Arial"/>
              <a:ea typeface="Arial"/>
              <a:cs typeface="Arial"/>
              <a:sym typeface="Arial"/>
            </a:endParaRPr>
          </a:p>
          <a:p>
            <a:pPr marL="0" lvl="0" indent="0" algn="l" rtl="0">
              <a:lnSpc>
                <a:spcPct val="100000"/>
              </a:lnSpc>
              <a:spcBef>
                <a:spcPts val="0"/>
              </a:spcBef>
              <a:spcAft>
                <a:spcPts val="0"/>
              </a:spcAft>
              <a:buSzPts val="1400"/>
              <a:buNone/>
            </a:pPr>
            <a:r>
              <a:rPr lang="en-GB" dirty="0">
                <a:latin typeface="Arial"/>
                <a:ea typeface="Arial"/>
                <a:cs typeface="Arial"/>
                <a:sym typeface="Arial"/>
              </a:rPr>
              <a:t>Looking at each in turn… next measures</a:t>
            </a:r>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22</a:t>
            </a:fld>
            <a:endParaRPr lang="en-US"/>
          </a:p>
        </p:txBody>
      </p:sp>
    </p:spTree>
    <p:extLst>
      <p:ext uri="{BB962C8B-B14F-4D97-AF65-F5344CB8AC3E}">
        <p14:creationId xmlns:p14="http://schemas.microsoft.com/office/powerpoint/2010/main" val="19378706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00000"/>
              </a:lnSpc>
              <a:spcBef>
                <a:spcPts val="0"/>
              </a:spcBef>
              <a:spcAft>
                <a:spcPts val="0"/>
              </a:spcAft>
              <a:buClr>
                <a:schemeClr val="dk1"/>
              </a:buClr>
              <a:buSzPts val="1200"/>
              <a:buFont typeface="Calibri"/>
              <a:buNone/>
            </a:pPr>
            <a:endParaRPr lang="en-GB" dirty="0">
              <a:latin typeface="Arial"/>
              <a:ea typeface="Arial"/>
              <a:cs typeface="Arial"/>
              <a:sym typeface="Arial"/>
            </a:endParaRPr>
          </a:p>
          <a:p>
            <a:pPr marL="0" lvl="0" indent="0" algn="l" rtl="0">
              <a:lnSpc>
                <a:spcPct val="100000"/>
              </a:lnSpc>
              <a:spcBef>
                <a:spcPts val="0"/>
              </a:spcBef>
              <a:spcAft>
                <a:spcPts val="0"/>
              </a:spcAft>
              <a:buClr>
                <a:schemeClr val="dk1"/>
              </a:buClr>
              <a:buSzPts val="1200"/>
              <a:buFont typeface="Calibri"/>
              <a:buNone/>
            </a:pPr>
            <a:r>
              <a:rPr lang="en-GB" dirty="0">
                <a:latin typeface="Arial"/>
                <a:ea typeface="Arial"/>
                <a:cs typeface="Arial"/>
                <a:sym typeface="Arial"/>
              </a:rPr>
              <a:t>Importance of actually doing something with the information you collect – analysing it and understanding the story it is telling you about whether a service is doing what we hoped it would. </a:t>
            </a:r>
          </a:p>
          <a:p>
            <a:pPr marL="0" lvl="0" indent="0" algn="l" rtl="0">
              <a:lnSpc>
                <a:spcPct val="100000"/>
              </a:lnSpc>
              <a:spcBef>
                <a:spcPts val="0"/>
              </a:spcBef>
              <a:spcAft>
                <a:spcPts val="0"/>
              </a:spcAft>
              <a:buClr>
                <a:schemeClr val="dk1"/>
              </a:buClr>
              <a:buSzPts val="1200"/>
              <a:buFont typeface="Calibri"/>
              <a:buNone/>
            </a:pPr>
            <a:endParaRPr lang="en-GB" dirty="0">
              <a:latin typeface="Arial"/>
              <a:ea typeface="Arial"/>
              <a:cs typeface="Arial"/>
              <a:sym typeface="Arial"/>
            </a:endParaRPr>
          </a:p>
          <a:p>
            <a:pPr marL="229606" lvl="0" indent="-229606" algn="l" rtl="0">
              <a:lnSpc>
                <a:spcPct val="100000"/>
              </a:lnSpc>
              <a:spcBef>
                <a:spcPts val="0"/>
              </a:spcBef>
              <a:spcAft>
                <a:spcPts val="0"/>
              </a:spcAft>
              <a:buClr>
                <a:schemeClr val="dk1"/>
              </a:buClr>
              <a:buSzPts val="1200"/>
              <a:buFont typeface="Calibri"/>
              <a:buAutoNum type="arabicPeriod"/>
            </a:pPr>
            <a:r>
              <a:rPr lang="en-GB" dirty="0">
                <a:latin typeface="Arial"/>
                <a:ea typeface="Arial"/>
                <a:cs typeface="Arial"/>
                <a:sym typeface="Arial"/>
              </a:rPr>
              <a:t>Explain rather than describe problems. If performance is not on target reports should explain why and what will be done to rectify the problem – many areas use an Outcome Based Accountability report card to present results (more information on OBA is in your radar link) </a:t>
            </a:r>
            <a:endParaRPr lang="en-GB" dirty="0"/>
          </a:p>
          <a:p>
            <a:pPr marL="229606" lvl="0" indent="-229606" algn="l" rtl="0">
              <a:lnSpc>
                <a:spcPct val="100000"/>
              </a:lnSpc>
              <a:spcBef>
                <a:spcPts val="240"/>
              </a:spcBef>
              <a:spcAft>
                <a:spcPts val="0"/>
              </a:spcAft>
              <a:buClr>
                <a:schemeClr val="dk1"/>
              </a:buClr>
              <a:buSzPts val="1200"/>
              <a:buFont typeface="Calibri"/>
              <a:buAutoNum type="arabicPeriod"/>
            </a:pPr>
            <a:r>
              <a:rPr lang="en-GB" dirty="0">
                <a:latin typeface="Arial"/>
                <a:ea typeface="Arial"/>
                <a:cs typeface="Arial"/>
                <a:sym typeface="Arial"/>
              </a:rPr>
              <a:t>Create a culture in which success is applauded but in which the approach is to minimise the likelihood of failure, if it does occur steps should be taken to ensure that the lessons are learned to prevent repetition in the future. Can you foster a double loop learning approach in which the root causes of problems are analysed and dealt with rather than simply taking short term corrective action?</a:t>
            </a:r>
            <a:endParaRPr lang="en-GB" dirty="0"/>
          </a:p>
          <a:p>
            <a:pPr marL="229606" lvl="0" indent="-229606" algn="l" rtl="0">
              <a:lnSpc>
                <a:spcPct val="100000"/>
              </a:lnSpc>
              <a:spcBef>
                <a:spcPts val="0"/>
              </a:spcBef>
              <a:spcAft>
                <a:spcPts val="0"/>
              </a:spcAft>
              <a:buClr>
                <a:schemeClr val="dk1"/>
              </a:buClr>
              <a:buSzPts val="1200"/>
              <a:buFont typeface="Calibri"/>
              <a:buAutoNum type="arabicPeriod"/>
            </a:pPr>
            <a:r>
              <a:rPr lang="en-GB" dirty="0">
                <a:latin typeface="Arial"/>
                <a:ea typeface="Arial"/>
                <a:cs typeface="Arial"/>
                <a:sym typeface="Arial"/>
              </a:rPr>
              <a:t>Have an expectation of how managers will respond if poor performance is highlighted – e.g., a clear, transparent policy which outlines your response. </a:t>
            </a:r>
            <a:endParaRPr lang="en-GB" dirty="0"/>
          </a:p>
          <a:p>
            <a:pPr marL="229606" lvl="0" indent="-229606" algn="l" rtl="0">
              <a:lnSpc>
                <a:spcPct val="100000"/>
              </a:lnSpc>
              <a:spcBef>
                <a:spcPts val="0"/>
              </a:spcBef>
              <a:spcAft>
                <a:spcPts val="0"/>
              </a:spcAft>
              <a:buClr>
                <a:schemeClr val="dk1"/>
              </a:buClr>
              <a:buSzPts val="1200"/>
              <a:buFont typeface="Calibri"/>
              <a:buAutoNum type="arabicPeriod"/>
            </a:pPr>
            <a:r>
              <a:rPr lang="en-GB" dirty="0">
                <a:latin typeface="Arial"/>
                <a:ea typeface="Arial"/>
                <a:cs typeface="Arial"/>
                <a:sym typeface="Arial"/>
              </a:rPr>
              <a:t>Give providers time to analyse and develop a corrective action plan (CAP) before information is published. Interpret information thoughtfully.</a:t>
            </a:r>
          </a:p>
          <a:p>
            <a:pPr marL="229606" lvl="0" indent="-153406" algn="l" rtl="0">
              <a:lnSpc>
                <a:spcPct val="100000"/>
              </a:lnSpc>
              <a:spcBef>
                <a:spcPts val="0"/>
              </a:spcBef>
              <a:spcAft>
                <a:spcPts val="0"/>
              </a:spcAft>
              <a:buClr>
                <a:schemeClr val="dk1"/>
              </a:buClr>
              <a:buSzPts val="1200"/>
              <a:buFont typeface="Calibri"/>
              <a:buNone/>
            </a:pPr>
            <a:endParaRPr lang="en-GB" dirty="0">
              <a:latin typeface="Arial"/>
              <a:ea typeface="Arial"/>
              <a:cs typeface="Arial"/>
              <a:sym typeface="Arial"/>
            </a:endParaRPr>
          </a:p>
          <a:p>
            <a:pPr marL="0" lvl="0" indent="0" algn="l" rtl="0">
              <a:lnSpc>
                <a:spcPct val="100000"/>
              </a:lnSpc>
              <a:spcBef>
                <a:spcPts val="0"/>
              </a:spcBef>
              <a:spcAft>
                <a:spcPts val="0"/>
              </a:spcAft>
              <a:buSzPts val="1400"/>
              <a:buNone/>
            </a:pPr>
            <a:endParaRPr lang="en-GB" sz="1400" dirty="0">
              <a:latin typeface="Arial"/>
              <a:ea typeface="Arial"/>
              <a:cs typeface="Arial"/>
              <a:sym typeface="Arial"/>
            </a:endParaRPr>
          </a:p>
          <a:p>
            <a:pPr marL="0" lvl="0" indent="0" algn="l" rtl="0">
              <a:lnSpc>
                <a:spcPct val="100000"/>
              </a:lnSpc>
              <a:spcBef>
                <a:spcPts val="0"/>
              </a:spcBef>
              <a:spcAft>
                <a:spcPts val="0"/>
              </a:spcAft>
              <a:buSzPts val="1400"/>
              <a:buNone/>
            </a:pPr>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23</a:t>
            </a:fld>
            <a:endParaRPr lang="en-US"/>
          </a:p>
        </p:txBody>
      </p:sp>
    </p:spTree>
    <p:extLst>
      <p:ext uri="{BB962C8B-B14F-4D97-AF65-F5344CB8AC3E}">
        <p14:creationId xmlns:p14="http://schemas.microsoft.com/office/powerpoint/2010/main" val="17594433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00000"/>
              </a:lnSpc>
              <a:spcBef>
                <a:spcPts val="0"/>
              </a:spcBef>
              <a:spcAft>
                <a:spcPts val="0"/>
              </a:spcAft>
              <a:buSzPts val="1400"/>
              <a:buNone/>
            </a:pPr>
            <a:r>
              <a:rPr lang="en-GB" dirty="0">
                <a:latin typeface="Arial"/>
                <a:ea typeface="Arial"/>
                <a:cs typeface="Arial"/>
                <a:sym typeface="Arial"/>
              </a:rPr>
              <a:t>What </a:t>
            </a:r>
            <a:r>
              <a:rPr lang="en-GB" i="1" dirty="0">
                <a:latin typeface="Arial"/>
                <a:ea typeface="Arial"/>
                <a:cs typeface="Arial"/>
                <a:sym typeface="Arial"/>
              </a:rPr>
              <a:t>can</a:t>
            </a:r>
            <a:r>
              <a:rPr lang="en-GB" dirty="0">
                <a:latin typeface="Arial"/>
                <a:ea typeface="Arial"/>
                <a:cs typeface="Arial"/>
                <a:sym typeface="Arial"/>
              </a:rPr>
              <a:t> be monitored and what </a:t>
            </a:r>
            <a:r>
              <a:rPr lang="en-GB" i="1" dirty="0">
                <a:latin typeface="Arial"/>
                <a:ea typeface="Arial"/>
                <a:cs typeface="Arial"/>
                <a:sym typeface="Arial"/>
              </a:rPr>
              <a:t>is</a:t>
            </a:r>
            <a:r>
              <a:rPr lang="en-GB" dirty="0">
                <a:latin typeface="Arial"/>
                <a:ea typeface="Arial"/>
                <a:cs typeface="Arial"/>
                <a:sym typeface="Arial"/>
              </a:rPr>
              <a:t> monitored are often very separate as resources invested in monitoring are usually only a very small proportion of the total value of contracts. To ensure effective monitoring:</a:t>
            </a:r>
          </a:p>
          <a:p>
            <a:pPr marL="229606" lvl="0" indent="-229606" algn="l" rtl="0">
              <a:lnSpc>
                <a:spcPct val="100000"/>
              </a:lnSpc>
              <a:spcBef>
                <a:spcPts val="0"/>
              </a:spcBef>
              <a:spcAft>
                <a:spcPts val="0"/>
              </a:spcAft>
              <a:buClr>
                <a:schemeClr val="dk1"/>
              </a:buClr>
              <a:buSzPts val="1200"/>
              <a:buFont typeface="Calibri"/>
              <a:buAutoNum type="arabicPeriod"/>
            </a:pPr>
            <a:r>
              <a:rPr lang="en-GB" dirty="0">
                <a:latin typeface="Arial"/>
                <a:ea typeface="Arial"/>
                <a:cs typeface="Arial"/>
                <a:sym typeface="Arial"/>
              </a:rPr>
              <a:t>Relate the investment in monitoring to the risk. Levels of action based on risk e.g. named contract manager for contracts over a certain amount, major contracts have a timetable etc. Risk could be based on:</a:t>
            </a:r>
            <a:endParaRPr lang="en-GB" dirty="0"/>
          </a:p>
          <a:p>
            <a:pPr marL="688818" lvl="1" indent="-229606" algn="l" rtl="0">
              <a:lnSpc>
                <a:spcPct val="100000"/>
              </a:lnSpc>
              <a:spcBef>
                <a:spcPts val="0"/>
              </a:spcBef>
              <a:spcAft>
                <a:spcPts val="0"/>
              </a:spcAft>
              <a:buClr>
                <a:schemeClr val="dk1"/>
              </a:buClr>
              <a:buSzPts val="1200"/>
              <a:buFont typeface="Calibri"/>
              <a:buAutoNum type="arabicPeriod"/>
            </a:pPr>
            <a:r>
              <a:rPr lang="en-GB" dirty="0">
                <a:latin typeface="Arial"/>
                <a:ea typeface="Arial"/>
                <a:cs typeface="Arial"/>
                <a:sym typeface="Arial"/>
              </a:rPr>
              <a:t>Value of contract</a:t>
            </a:r>
            <a:endParaRPr lang="en-GB" dirty="0"/>
          </a:p>
          <a:p>
            <a:pPr marL="688818" lvl="1" indent="-229606" algn="l" rtl="0">
              <a:lnSpc>
                <a:spcPct val="100000"/>
              </a:lnSpc>
              <a:spcBef>
                <a:spcPts val="0"/>
              </a:spcBef>
              <a:spcAft>
                <a:spcPts val="0"/>
              </a:spcAft>
              <a:buClr>
                <a:schemeClr val="dk1"/>
              </a:buClr>
              <a:buSzPts val="1200"/>
              <a:buFont typeface="Calibri"/>
              <a:buAutoNum type="arabicPeriod"/>
            </a:pPr>
            <a:r>
              <a:rPr lang="en-GB" dirty="0">
                <a:latin typeface="Arial"/>
                <a:ea typeface="Arial"/>
                <a:cs typeface="Arial"/>
                <a:sym typeface="Arial"/>
              </a:rPr>
              <a:t>Number of patients/service users</a:t>
            </a:r>
            <a:endParaRPr lang="en-GB" dirty="0"/>
          </a:p>
          <a:p>
            <a:pPr marL="688818" lvl="1" indent="-229606" algn="l" rtl="0">
              <a:lnSpc>
                <a:spcPct val="100000"/>
              </a:lnSpc>
              <a:spcBef>
                <a:spcPts val="0"/>
              </a:spcBef>
              <a:spcAft>
                <a:spcPts val="0"/>
              </a:spcAft>
              <a:buClr>
                <a:schemeClr val="dk1"/>
              </a:buClr>
              <a:buSzPts val="1200"/>
              <a:buFont typeface="Calibri"/>
              <a:buAutoNum type="arabicPeriod"/>
            </a:pPr>
            <a:r>
              <a:rPr lang="en-GB" dirty="0">
                <a:latin typeface="Arial"/>
                <a:ea typeface="Arial"/>
                <a:cs typeface="Arial"/>
                <a:sym typeface="Arial"/>
              </a:rPr>
              <a:t>Other factors such as political or strategic importance or high profile</a:t>
            </a:r>
            <a:endParaRPr lang="en-GB" dirty="0"/>
          </a:p>
          <a:p>
            <a:pPr marL="229606" lvl="0" indent="-229606" algn="l" rtl="0">
              <a:lnSpc>
                <a:spcPct val="100000"/>
              </a:lnSpc>
              <a:spcBef>
                <a:spcPts val="0"/>
              </a:spcBef>
              <a:spcAft>
                <a:spcPts val="0"/>
              </a:spcAft>
              <a:buClr>
                <a:schemeClr val="dk1"/>
              </a:buClr>
              <a:buSzPts val="1200"/>
              <a:buFont typeface="Calibri"/>
              <a:buAutoNum type="arabicPeriod"/>
            </a:pPr>
            <a:r>
              <a:rPr lang="en-GB" dirty="0">
                <a:latin typeface="Arial"/>
                <a:ea typeface="Arial"/>
                <a:cs typeface="Arial"/>
                <a:sym typeface="Arial"/>
              </a:rPr>
              <a:t>Use self assessment and providers PIs plus random sample to ensure honesty and accuracy. Have a structure to unannounced visits and consider using local user groups for them or other doing mystery shopping. Balance between time and how directly contract monitoring staff are involved with the provision of the service and service users</a:t>
            </a:r>
            <a:endParaRPr lang="en-GB" dirty="0"/>
          </a:p>
          <a:p>
            <a:pPr marL="229606" lvl="0" indent="-229606" algn="l" rtl="0">
              <a:lnSpc>
                <a:spcPct val="100000"/>
              </a:lnSpc>
              <a:spcBef>
                <a:spcPts val="0"/>
              </a:spcBef>
              <a:spcAft>
                <a:spcPts val="0"/>
              </a:spcAft>
              <a:buClr>
                <a:schemeClr val="dk1"/>
              </a:buClr>
              <a:buSzPts val="1200"/>
              <a:buFont typeface="Calibri"/>
              <a:buAutoNum type="arabicPeriod"/>
            </a:pPr>
            <a:r>
              <a:rPr lang="en-GB" dirty="0">
                <a:latin typeface="Arial"/>
                <a:ea typeface="Arial"/>
                <a:cs typeface="Arial"/>
                <a:sym typeface="Arial"/>
              </a:rPr>
              <a:t>Ensure that all providers know what will happen if they under perform.</a:t>
            </a:r>
            <a:endParaRPr lang="en-GB" dirty="0"/>
          </a:p>
          <a:p>
            <a:pPr marL="229606" lvl="0" indent="-229606" algn="l" rtl="0">
              <a:lnSpc>
                <a:spcPct val="100000"/>
              </a:lnSpc>
              <a:spcBef>
                <a:spcPts val="0"/>
              </a:spcBef>
              <a:spcAft>
                <a:spcPts val="0"/>
              </a:spcAft>
              <a:buClr>
                <a:schemeClr val="dk1"/>
              </a:buClr>
              <a:buSzPts val="1200"/>
              <a:buFont typeface="Calibri"/>
              <a:buAutoNum type="arabicPeriod"/>
            </a:pPr>
            <a:r>
              <a:rPr lang="en-GB" dirty="0">
                <a:latin typeface="Arial"/>
                <a:ea typeface="Arial"/>
                <a:cs typeface="Arial"/>
                <a:sym typeface="Arial"/>
              </a:rPr>
              <a:t>Do what you threaten!</a:t>
            </a:r>
            <a:endParaRPr lang="en-GB" dirty="0"/>
          </a:p>
          <a:p>
            <a:pPr marL="229606" lvl="0" indent="-229606" algn="l" rtl="0">
              <a:lnSpc>
                <a:spcPct val="100000"/>
              </a:lnSpc>
              <a:spcBef>
                <a:spcPts val="0"/>
              </a:spcBef>
              <a:spcAft>
                <a:spcPts val="0"/>
              </a:spcAft>
              <a:buClr>
                <a:schemeClr val="dk1"/>
              </a:buClr>
              <a:buSzPts val="1200"/>
              <a:buFont typeface="Calibri"/>
              <a:buAutoNum type="arabicPeriod"/>
            </a:pPr>
            <a:r>
              <a:rPr lang="en-GB" dirty="0">
                <a:latin typeface="Arial"/>
                <a:ea typeface="Arial"/>
                <a:cs typeface="Arial"/>
                <a:sym typeface="Arial"/>
              </a:rPr>
              <a:t>Publicise performance against standards to all stakeholders - make sure patients/users and carers are informed.</a:t>
            </a:r>
            <a:endParaRPr lang="en-GB" dirty="0"/>
          </a:p>
          <a:p>
            <a:pPr marL="229606" lvl="0" indent="-229606" algn="l" rtl="0">
              <a:lnSpc>
                <a:spcPct val="100000"/>
              </a:lnSpc>
              <a:spcBef>
                <a:spcPts val="0"/>
              </a:spcBef>
              <a:spcAft>
                <a:spcPts val="0"/>
              </a:spcAft>
              <a:buSzPts val="1400"/>
              <a:buNone/>
            </a:pPr>
            <a:endParaRPr lang="en-GB" dirty="0">
              <a:latin typeface="Arial"/>
              <a:ea typeface="Arial"/>
              <a:cs typeface="Arial"/>
              <a:sym typeface="Arial"/>
            </a:endParaRPr>
          </a:p>
          <a:p>
            <a:pPr marL="0" lvl="0" indent="0" algn="l" rtl="0">
              <a:lnSpc>
                <a:spcPct val="100000"/>
              </a:lnSpc>
              <a:spcBef>
                <a:spcPts val="0"/>
              </a:spcBef>
              <a:spcAft>
                <a:spcPts val="0"/>
              </a:spcAft>
              <a:buSzPts val="1400"/>
              <a:buNone/>
            </a:pPr>
            <a:endParaRPr lang="en-GB" dirty="0">
              <a:latin typeface="Arial"/>
              <a:ea typeface="Arial"/>
              <a:cs typeface="Arial"/>
              <a:sym typeface="Arial"/>
            </a:endParaRPr>
          </a:p>
          <a:p>
            <a:pPr marL="0" lvl="0" indent="0" algn="l" rtl="0">
              <a:lnSpc>
                <a:spcPct val="100000"/>
              </a:lnSpc>
              <a:spcBef>
                <a:spcPts val="0"/>
              </a:spcBef>
              <a:spcAft>
                <a:spcPts val="0"/>
              </a:spcAft>
              <a:buSzPts val="1400"/>
              <a:buNone/>
            </a:pPr>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24</a:t>
            </a:fld>
            <a:endParaRPr lang="en-US"/>
          </a:p>
        </p:txBody>
      </p:sp>
    </p:spTree>
    <p:extLst>
      <p:ext uri="{BB962C8B-B14F-4D97-AF65-F5344CB8AC3E}">
        <p14:creationId xmlns:p14="http://schemas.microsoft.com/office/powerpoint/2010/main" val="31760583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80000"/>
              </a:lnSpc>
              <a:spcBef>
                <a:spcPts val="0"/>
              </a:spcBef>
              <a:spcAft>
                <a:spcPts val="0"/>
              </a:spcAft>
              <a:buSzPts val="1400"/>
              <a:buNone/>
            </a:pPr>
            <a:r>
              <a:rPr lang="en-GB" b="0" dirty="0">
                <a:latin typeface="Arial"/>
                <a:ea typeface="Arial"/>
                <a:cs typeface="Arial"/>
                <a:sym typeface="Arial"/>
              </a:rPr>
              <a:t>Thinking specifically about contract management…</a:t>
            </a:r>
            <a:endParaRPr lang="en-GB" dirty="0"/>
          </a:p>
          <a:p>
            <a:pPr marL="0" lvl="0" indent="0" algn="l" rtl="0">
              <a:lnSpc>
                <a:spcPct val="80000"/>
              </a:lnSpc>
              <a:spcBef>
                <a:spcPts val="0"/>
              </a:spcBef>
              <a:spcAft>
                <a:spcPts val="0"/>
              </a:spcAft>
              <a:buSzPts val="1400"/>
              <a:buNone/>
            </a:pPr>
            <a:endParaRPr lang="en-GB" b="0" dirty="0">
              <a:latin typeface="Arial"/>
              <a:ea typeface="Arial"/>
              <a:cs typeface="Arial"/>
              <a:sym typeface="Arial"/>
            </a:endParaRPr>
          </a:p>
          <a:p>
            <a:pPr marL="0" lvl="0" indent="0" algn="l" rtl="0">
              <a:lnSpc>
                <a:spcPct val="80000"/>
              </a:lnSpc>
              <a:spcBef>
                <a:spcPts val="0"/>
              </a:spcBef>
              <a:spcAft>
                <a:spcPts val="0"/>
              </a:spcAft>
              <a:buSzPts val="1400"/>
              <a:buNone/>
            </a:pPr>
            <a:r>
              <a:rPr lang="en-GB" b="0" dirty="0">
                <a:latin typeface="Arial"/>
                <a:ea typeface="Arial"/>
                <a:cs typeface="Arial"/>
                <a:sym typeface="Arial"/>
              </a:rPr>
              <a:t>If performance is poor, what do you do? Two main schools of thought on this – developmental versus punitive approach, but remember that taking action (whichever approach) is the key thing:</a:t>
            </a:r>
            <a:endParaRPr lang="en-GB" dirty="0"/>
          </a:p>
          <a:p>
            <a:pPr marL="0" lvl="0" indent="0" algn="l" rtl="0">
              <a:lnSpc>
                <a:spcPct val="80000"/>
              </a:lnSpc>
              <a:spcBef>
                <a:spcPts val="0"/>
              </a:spcBef>
              <a:spcAft>
                <a:spcPts val="0"/>
              </a:spcAft>
              <a:buSzPts val="1400"/>
              <a:buNone/>
            </a:pPr>
            <a:endParaRPr lang="en-GB" b="0" dirty="0">
              <a:latin typeface="Arial"/>
              <a:ea typeface="Arial"/>
              <a:cs typeface="Arial"/>
              <a:sym typeface="Arial"/>
            </a:endParaRPr>
          </a:p>
          <a:p>
            <a:pPr marL="0" lvl="0" indent="0" algn="l" rtl="0">
              <a:lnSpc>
                <a:spcPct val="80000"/>
              </a:lnSpc>
              <a:spcBef>
                <a:spcPts val="0"/>
              </a:spcBef>
              <a:spcAft>
                <a:spcPts val="0"/>
              </a:spcAft>
              <a:buSzPts val="1400"/>
              <a:buNone/>
            </a:pPr>
            <a:r>
              <a:rPr lang="en-GB" b="1" dirty="0">
                <a:latin typeface="Arial"/>
                <a:ea typeface="Arial"/>
                <a:cs typeface="Arial"/>
                <a:sym typeface="Arial"/>
              </a:rPr>
              <a:t>Developmental approach</a:t>
            </a:r>
            <a:endParaRPr lang="en-GB" dirty="0"/>
          </a:p>
          <a:p>
            <a:pPr marL="0" lvl="0" indent="0" algn="l" rtl="0">
              <a:lnSpc>
                <a:spcPct val="80000"/>
              </a:lnSpc>
              <a:spcBef>
                <a:spcPts val="0"/>
              </a:spcBef>
              <a:spcAft>
                <a:spcPts val="0"/>
              </a:spcAft>
              <a:buSzPts val="1400"/>
              <a:buNone/>
            </a:pPr>
            <a:r>
              <a:rPr lang="en-GB" b="1" dirty="0">
                <a:latin typeface="Arial"/>
                <a:ea typeface="Arial"/>
                <a:cs typeface="Arial"/>
                <a:sym typeface="Arial"/>
              </a:rPr>
              <a:t>Basic Principles - </a:t>
            </a:r>
            <a:r>
              <a:rPr lang="en-GB" dirty="0">
                <a:latin typeface="Arial"/>
                <a:ea typeface="Arial"/>
                <a:cs typeface="Arial"/>
                <a:sym typeface="Arial"/>
              </a:rPr>
              <a:t>Mistakes happen. Everyone should have the chance to learn from them and to change in order to prevent recurrence. Support may be needed to achieve this. </a:t>
            </a:r>
            <a:endParaRPr lang="en-GB" dirty="0"/>
          </a:p>
          <a:p>
            <a:pPr marL="0" lvl="0" indent="0" algn="l" rtl="0">
              <a:lnSpc>
                <a:spcPct val="80000"/>
              </a:lnSpc>
              <a:spcBef>
                <a:spcPts val="0"/>
              </a:spcBef>
              <a:spcAft>
                <a:spcPts val="0"/>
              </a:spcAft>
              <a:buSzPts val="1400"/>
              <a:buNone/>
            </a:pPr>
            <a:r>
              <a:rPr lang="en-GB" b="1" dirty="0">
                <a:latin typeface="Arial"/>
                <a:ea typeface="Arial"/>
                <a:cs typeface="Arial"/>
                <a:sym typeface="Arial"/>
              </a:rPr>
              <a:t>In Practice - </a:t>
            </a:r>
            <a:r>
              <a:rPr lang="en-GB" dirty="0">
                <a:latin typeface="Arial"/>
                <a:ea typeface="Arial"/>
                <a:cs typeface="Arial"/>
                <a:sym typeface="Arial"/>
              </a:rPr>
              <a:t>Purchaser and provider agree on what has gone wrong and why. Develop a corrective action plan (CAP), which may include additional monitoring and/or support for the provider. The contract makes explicit this way of resolving performance problems, and allows eventual termination if satisfactory performance is not re-established.</a:t>
            </a:r>
            <a:endParaRPr lang="en-GB" dirty="0"/>
          </a:p>
          <a:p>
            <a:pPr marL="0" lvl="0" indent="0" algn="l" rtl="0">
              <a:lnSpc>
                <a:spcPct val="80000"/>
              </a:lnSpc>
              <a:spcBef>
                <a:spcPts val="0"/>
              </a:spcBef>
              <a:spcAft>
                <a:spcPts val="0"/>
              </a:spcAft>
              <a:buSzPts val="1400"/>
              <a:buNone/>
            </a:pPr>
            <a:r>
              <a:rPr lang="en-GB" b="1" dirty="0">
                <a:latin typeface="Arial"/>
                <a:ea typeface="Arial"/>
                <a:cs typeface="Arial"/>
                <a:sym typeface="Arial"/>
              </a:rPr>
              <a:t>Benefits - </a:t>
            </a:r>
            <a:r>
              <a:rPr lang="en-GB" dirty="0">
                <a:latin typeface="Arial"/>
                <a:ea typeface="Arial"/>
                <a:cs typeface="Arial"/>
                <a:sym typeface="Arial"/>
              </a:rPr>
              <a:t>Reflects mutual dependence and partnership. Can enable ‘business as usual’ while some matters are resolved. The provider is likely to be positively motivated.</a:t>
            </a:r>
            <a:endParaRPr lang="en-GB" dirty="0"/>
          </a:p>
          <a:p>
            <a:pPr marL="0" lvl="0" indent="0" algn="l" rtl="0">
              <a:lnSpc>
                <a:spcPct val="80000"/>
              </a:lnSpc>
              <a:spcBef>
                <a:spcPts val="0"/>
              </a:spcBef>
              <a:spcAft>
                <a:spcPts val="0"/>
              </a:spcAft>
              <a:buSzPts val="1400"/>
              <a:buNone/>
            </a:pPr>
            <a:r>
              <a:rPr lang="en-GB" b="1" dirty="0">
                <a:latin typeface="Arial"/>
                <a:ea typeface="Arial"/>
                <a:cs typeface="Arial"/>
                <a:sym typeface="Arial"/>
              </a:rPr>
              <a:t>Risks </a:t>
            </a:r>
            <a:r>
              <a:rPr lang="en-GB" dirty="0">
                <a:latin typeface="Arial"/>
                <a:ea typeface="Arial"/>
                <a:cs typeface="Arial"/>
                <a:sym typeface="Arial"/>
              </a:rPr>
              <a:t>Provider may think they can ‘get away with it’ as there are no immediate consequences. CAP may not resolve the problem; termination may only be delayed not prevented. </a:t>
            </a:r>
            <a:endParaRPr lang="en-GB" dirty="0"/>
          </a:p>
          <a:p>
            <a:pPr marL="0" lvl="0" indent="0" algn="l" rtl="0">
              <a:lnSpc>
                <a:spcPct val="80000"/>
              </a:lnSpc>
              <a:spcBef>
                <a:spcPts val="0"/>
              </a:spcBef>
              <a:spcAft>
                <a:spcPts val="0"/>
              </a:spcAft>
              <a:buSzPts val="1400"/>
              <a:buNone/>
            </a:pPr>
            <a:endParaRPr lang="en-GB" b="1" dirty="0">
              <a:latin typeface="Arial"/>
              <a:ea typeface="Arial"/>
              <a:cs typeface="Arial"/>
              <a:sym typeface="Arial"/>
            </a:endParaRPr>
          </a:p>
          <a:p>
            <a:pPr marL="0" lvl="0" indent="0" algn="l" rtl="0">
              <a:lnSpc>
                <a:spcPct val="80000"/>
              </a:lnSpc>
              <a:spcBef>
                <a:spcPts val="0"/>
              </a:spcBef>
              <a:spcAft>
                <a:spcPts val="0"/>
              </a:spcAft>
              <a:buSzPts val="1400"/>
              <a:buNone/>
            </a:pPr>
            <a:r>
              <a:rPr lang="en-GB" dirty="0">
                <a:latin typeface="Arial"/>
                <a:ea typeface="Arial"/>
                <a:cs typeface="Arial"/>
                <a:sym typeface="Arial"/>
              </a:rPr>
              <a:t>Taken from the DH eBook article by Doug Gosling on Contract Monitoring.</a:t>
            </a:r>
            <a:endParaRPr lang="en-GB" dirty="0"/>
          </a:p>
          <a:p>
            <a:pPr marL="0" lvl="0" indent="0" algn="l" rtl="0">
              <a:lnSpc>
                <a:spcPct val="100000"/>
              </a:lnSpc>
              <a:spcBef>
                <a:spcPts val="0"/>
              </a:spcBef>
              <a:spcAft>
                <a:spcPts val="0"/>
              </a:spcAft>
              <a:buSzPts val="1400"/>
              <a:buNone/>
            </a:pPr>
            <a:endParaRPr lang="en-GB" dirty="0"/>
          </a:p>
          <a:p>
            <a:pPr marL="0" lvl="0" indent="0" algn="l" rtl="0">
              <a:lnSpc>
                <a:spcPct val="100000"/>
              </a:lnSpc>
              <a:spcBef>
                <a:spcPts val="0"/>
              </a:spcBef>
              <a:spcAft>
                <a:spcPts val="0"/>
              </a:spcAft>
              <a:buSzPts val="1400"/>
              <a:buNone/>
            </a:pPr>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25</a:t>
            </a:fld>
            <a:endParaRPr lang="en-US"/>
          </a:p>
        </p:txBody>
      </p:sp>
    </p:spTree>
    <p:extLst>
      <p:ext uri="{BB962C8B-B14F-4D97-AF65-F5344CB8AC3E}">
        <p14:creationId xmlns:p14="http://schemas.microsoft.com/office/powerpoint/2010/main" val="30019703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00000"/>
              </a:lnSpc>
              <a:spcBef>
                <a:spcPts val="0"/>
              </a:spcBef>
              <a:spcAft>
                <a:spcPts val="0"/>
              </a:spcAft>
              <a:buSzPts val="1400"/>
              <a:buNone/>
            </a:pPr>
            <a:r>
              <a:rPr lang="en-GB" b="1" dirty="0">
                <a:latin typeface="Arial"/>
                <a:ea typeface="Arial"/>
                <a:cs typeface="Arial"/>
                <a:sym typeface="Arial"/>
              </a:rPr>
              <a:t>Punitive approach </a:t>
            </a:r>
            <a:endParaRPr lang="en-GB" dirty="0"/>
          </a:p>
          <a:p>
            <a:pPr marL="0" lvl="0" indent="0" algn="l" rtl="0">
              <a:lnSpc>
                <a:spcPct val="100000"/>
              </a:lnSpc>
              <a:spcBef>
                <a:spcPts val="0"/>
              </a:spcBef>
              <a:spcAft>
                <a:spcPts val="0"/>
              </a:spcAft>
              <a:buSzPts val="1400"/>
              <a:buNone/>
            </a:pPr>
            <a:r>
              <a:rPr lang="en-GB" b="1" dirty="0">
                <a:latin typeface="Arial"/>
                <a:ea typeface="Arial"/>
                <a:cs typeface="Arial"/>
                <a:sym typeface="Arial"/>
              </a:rPr>
              <a:t>Basic Principles - </a:t>
            </a:r>
            <a:r>
              <a:rPr lang="en-GB" dirty="0">
                <a:latin typeface="Arial"/>
                <a:ea typeface="Arial"/>
                <a:cs typeface="Arial"/>
                <a:sym typeface="Arial"/>
              </a:rPr>
              <a:t>Performance can never be below required standards. Financial or other punishments will prevent recurrence of problems. The provider must resolve their problems alone. </a:t>
            </a:r>
            <a:endParaRPr lang="en-GB" dirty="0"/>
          </a:p>
          <a:p>
            <a:pPr marL="0" lvl="0" indent="0" algn="l" rtl="0">
              <a:lnSpc>
                <a:spcPct val="100000"/>
              </a:lnSpc>
              <a:spcBef>
                <a:spcPts val="0"/>
              </a:spcBef>
              <a:spcAft>
                <a:spcPts val="0"/>
              </a:spcAft>
              <a:buSzPts val="1400"/>
              <a:buNone/>
            </a:pPr>
            <a:r>
              <a:rPr lang="en-GB" b="1" dirty="0">
                <a:latin typeface="Arial"/>
                <a:ea typeface="Arial"/>
                <a:cs typeface="Arial"/>
                <a:sym typeface="Arial"/>
              </a:rPr>
              <a:t>In Practice - </a:t>
            </a:r>
            <a:r>
              <a:rPr lang="en-GB" dirty="0">
                <a:latin typeface="Arial"/>
                <a:ea typeface="Arial"/>
                <a:cs typeface="Arial"/>
                <a:sym typeface="Arial"/>
              </a:rPr>
              <a:t>The threat or implementation of the reduction of payment or restricting new business. Suspension from accredited list. The contract must contain explicit powers for the purchaser to reduce or withhold payments or restrict new business in specified circumstances. </a:t>
            </a:r>
            <a:endParaRPr lang="en-GB" dirty="0"/>
          </a:p>
          <a:p>
            <a:pPr marL="0" lvl="0" indent="0" algn="l" rtl="0">
              <a:lnSpc>
                <a:spcPct val="100000"/>
              </a:lnSpc>
              <a:spcBef>
                <a:spcPts val="0"/>
              </a:spcBef>
              <a:spcAft>
                <a:spcPts val="0"/>
              </a:spcAft>
              <a:buSzPts val="1400"/>
              <a:buNone/>
            </a:pPr>
            <a:r>
              <a:rPr lang="en-GB" b="1" dirty="0">
                <a:latin typeface="Arial"/>
                <a:ea typeface="Arial"/>
                <a:cs typeface="Arial"/>
                <a:sym typeface="Arial"/>
              </a:rPr>
              <a:t>Benefits - </a:t>
            </a:r>
            <a:r>
              <a:rPr lang="en-GB" dirty="0">
                <a:latin typeface="Arial"/>
                <a:ea typeface="Arial"/>
                <a:cs typeface="Arial"/>
                <a:sym typeface="Arial"/>
              </a:rPr>
              <a:t>Clear relationship between performance and payments. Shows purchaser’s serious intent from the outset.  </a:t>
            </a:r>
            <a:endParaRPr lang="en-GB" dirty="0"/>
          </a:p>
          <a:p>
            <a:pPr marL="0" lvl="0" indent="0" algn="l" rtl="0">
              <a:lnSpc>
                <a:spcPct val="100000"/>
              </a:lnSpc>
              <a:spcBef>
                <a:spcPts val="0"/>
              </a:spcBef>
              <a:spcAft>
                <a:spcPts val="0"/>
              </a:spcAft>
              <a:buSzPts val="1400"/>
              <a:buNone/>
            </a:pPr>
            <a:r>
              <a:rPr lang="en-GB" b="1" dirty="0">
                <a:latin typeface="Arial"/>
                <a:ea typeface="Arial"/>
                <a:cs typeface="Arial"/>
                <a:sym typeface="Arial"/>
              </a:rPr>
              <a:t>Risks</a:t>
            </a:r>
            <a:r>
              <a:rPr lang="en-GB" dirty="0">
                <a:latin typeface="Arial"/>
                <a:ea typeface="Arial"/>
                <a:cs typeface="Arial"/>
                <a:sym typeface="Arial"/>
              </a:rPr>
              <a:t>  - Purchaser drawn into terminating the contract sooner than they would want. Judgements to justify decisions to reduce payments or reduce business open to legal challenge. Contract must enable purchaser to take punitive actions. </a:t>
            </a:r>
            <a:endParaRPr lang="en-GB" dirty="0"/>
          </a:p>
          <a:p>
            <a:pPr marL="0" lvl="0" indent="0" algn="l" rtl="0">
              <a:lnSpc>
                <a:spcPct val="90000"/>
              </a:lnSpc>
              <a:spcBef>
                <a:spcPts val="0"/>
              </a:spcBef>
              <a:spcAft>
                <a:spcPts val="0"/>
              </a:spcAft>
              <a:buSzPts val="1400"/>
              <a:buNone/>
            </a:pPr>
            <a:endParaRPr lang="en-GB" dirty="0">
              <a:latin typeface="Arial"/>
              <a:ea typeface="Arial"/>
              <a:cs typeface="Arial"/>
              <a:sym typeface="Arial"/>
            </a:endParaRPr>
          </a:p>
          <a:p>
            <a:pPr marL="0" lvl="0" indent="0" algn="l" rtl="0">
              <a:lnSpc>
                <a:spcPct val="100000"/>
              </a:lnSpc>
              <a:spcBef>
                <a:spcPts val="0"/>
              </a:spcBef>
              <a:spcAft>
                <a:spcPts val="0"/>
              </a:spcAft>
              <a:buSzPts val="1400"/>
              <a:buNone/>
            </a:pPr>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26</a:t>
            </a:fld>
            <a:endParaRPr lang="en-US"/>
          </a:p>
        </p:txBody>
      </p:sp>
    </p:spTree>
    <p:extLst>
      <p:ext uri="{BB962C8B-B14F-4D97-AF65-F5344CB8AC3E}">
        <p14:creationId xmlns:p14="http://schemas.microsoft.com/office/powerpoint/2010/main" val="85230572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80000"/>
              </a:lnSpc>
              <a:spcBef>
                <a:spcPts val="0"/>
              </a:spcBef>
              <a:spcAft>
                <a:spcPts val="0"/>
              </a:spcAft>
              <a:buSzPts val="1400"/>
              <a:buNone/>
            </a:pPr>
            <a:endParaRPr lang="en-GB" b="0" dirty="0">
              <a:latin typeface="Arial"/>
              <a:ea typeface="Arial"/>
              <a:cs typeface="Arial"/>
              <a:sym typeface="Arial"/>
            </a:endParaRPr>
          </a:p>
          <a:p>
            <a:pPr marL="0" lvl="0" indent="0" algn="l" rtl="0">
              <a:lnSpc>
                <a:spcPct val="80000"/>
              </a:lnSpc>
              <a:spcBef>
                <a:spcPts val="0"/>
              </a:spcBef>
              <a:spcAft>
                <a:spcPts val="0"/>
              </a:spcAft>
              <a:buSzPts val="1400"/>
              <a:buNone/>
            </a:pPr>
            <a:r>
              <a:rPr lang="en-GB" b="0" dirty="0">
                <a:latin typeface="Arial"/>
                <a:ea typeface="Arial"/>
                <a:cs typeface="Arial"/>
                <a:sym typeface="Arial"/>
              </a:rPr>
              <a:t>What determines your approach to managing poor performance when monitoring contracts i.e. whether to be developmental or punitive?</a:t>
            </a:r>
          </a:p>
          <a:p>
            <a:pPr marL="0" lvl="0" indent="0" algn="l" rtl="0">
              <a:lnSpc>
                <a:spcPct val="80000"/>
              </a:lnSpc>
              <a:spcBef>
                <a:spcPts val="0"/>
              </a:spcBef>
              <a:spcAft>
                <a:spcPts val="0"/>
              </a:spcAft>
              <a:buSzPts val="1400"/>
              <a:buNone/>
            </a:pPr>
            <a:endParaRPr lang="en-GB" dirty="0"/>
          </a:p>
          <a:p>
            <a:pPr marL="0" lvl="0" indent="0" algn="l" rtl="0">
              <a:lnSpc>
                <a:spcPct val="80000"/>
              </a:lnSpc>
              <a:spcBef>
                <a:spcPts val="0"/>
              </a:spcBef>
              <a:spcAft>
                <a:spcPts val="0"/>
              </a:spcAft>
              <a:buSzPts val="1400"/>
              <a:buNone/>
            </a:pPr>
            <a:r>
              <a:rPr lang="en-GB" b="1" dirty="0">
                <a:latin typeface="Arial"/>
                <a:ea typeface="Arial"/>
                <a:cs typeface="Arial"/>
                <a:sym typeface="Arial"/>
              </a:rPr>
              <a:t>The seriousness of the matter</a:t>
            </a:r>
            <a:r>
              <a:rPr lang="en-GB" dirty="0">
                <a:latin typeface="Arial"/>
                <a:ea typeface="Arial"/>
                <a:cs typeface="Arial"/>
                <a:sym typeface="Arial"/>
              </a:rPr>
              <a:t> </a:t>
            </a:r>
            <a:endParaRPr lang="en-GB" dirty="0"/>
          </a:p>
          <a:p>
            <a:pPr marL="0" lvl="0" indent="0" algn="l" rtl="0">
              <a:lnSpc>
                <a:spcPct val="80000"/>
              </a:lnSpc>
              <a:spcBef>
                <a:spcPts val="0"/>
              </a:spcBef>
              <a:spcAft>
                <a:spcPts val="0"/>
              </a:spcAft>
              <a:buSzPts val="1400"/>
              <a:buNone/>
            </a:pPr>
            <a:r>
              <a:rPr lang="en-GB" dirty="0">
                <a:latin typeface="Arial"/>
                <a:ea typeface="Arial"/>
                <a:cs typeface="Arial"/>
                <a:sym typeface="Arial"/>
              </a:rPr>
              <a:t>Where the delivery of the service and/or the quality of care being provided is in question, this will always be more serious than administrative or financial problems. Seriousness will often be linked to risk. </a:t>
            </a:r>
            <a:endParaRPr lang="en-GB" b="1" dirty="0">
              <a:latin typeface="Arial"/>
              <a:ea typeface="Arial"/>
              <a:cs typeface="Arial"/>
              <a:sym typeface="Arial"/>
            </a:endParaRPr>
          </a:p>
          <a:p>
            <a:pPr marL="0" lvl="0" indent="0" algn="l" rtl="0">
              <a:lnSpc>
                <a:spcPct val="80000"/>
              </a:lnSpc>
              <a:spcBef>
                <a:spcPts val="0"/>
              </a:spcBef>
              <a:spcAft>
                <a:spcPts val="0"/>
              </a:spcAft>
              <a:buSzPts val="1400"/>
              <a:buNone/>
            </a:pPr>
            <a:r>
              <a:rPr lang="en-GB" b="1" dirty="0">
                <a:latin typeface="Arial"/>
                <a:ea typeface="Arial"/>
                <a:cs typeface="Arial"/>
                <a:sym typeface="Arial"/>
              </a:rPr>
              <a:t>The risk(s) involved</a:t>
            </a:r>
            <a:r>
              <a:rPr lang="en-GB" dirty="0">
                <a:latin typeface="Arial"/>
                <a:ea typeface="Arial"/>
                <a:cs typeface="Arial"/>
                <a:sym typeface="Arial"/>
              </a:rPr>
              <a:t> </a:t>
            </a:r>
            <a:endParaRPr lang="en-GB" dirty="0"/>
          </a:p>
          <a:p>
            <a:pPr marL="0" lvl="0" indent="0" algn="l" rtl="0">
              <a:lnSpc>
                <a:spcPct val="80000"/>
              </a:lnSpc>
              <a:spcBef>
                <a:spcPts val="0"/>
              </a:spcBef>
              <a:spcAft>
                <a:spcPts val="0"/>
              </a:spcAft>
              <a:buSzPts val="1400"/>
              <a:buNone/>
            </a:pPr>
            <a:r>
              <a:rPr lang="en-GB" dirty="0">
                <a:latin typeface="Arial"/>
                <a:ea typeface="Arial"/>
                <a:cs typeface="Arial"/>
                <a:sym typeface="Arial"/>
              </a:rPr>
              <a:t>This will usually be focused on service users, though risks to staff are equally relevant. Another key area of risk is to consider whether the service as a whole is at risk. If closure or withdrawal of registration are possible consequences of the poor performance there are potentially very significant risks for all service users who will need alternative care. Generally, the higher the risks, the more immediate and substantial the response must be.</a:t>
            </a:r>
            <a:endParaRPr lang="en-GB" dirty="0"/>
          </a:p>
          <a:p>
            <a:pPr marL="0" lvl="0" indent="0" algn="l" rtl="0">
              <a:lnSpc>
                <a:spcPct val="80000"/>
              </a:lnSpc>
              <a:spcBef>
                <a:spcPts val="0"/>
              </a:spcBef>
              <a:spcAft>
                <a:spcPts val="0"/>
              </a:spcAft>
              <a:buSzPts val="1400"/>
              <a:buNone/>
            </a:pPr>
            <a:r>
              <a:rPr lang="en-GB" b="1" dirty="0">
                <a:latin typeface="Arial"/>
                <a:ea typeface="Arial"/>
                <a:cs typeface="Arial"/>
                <a:sym typeface="Arial"/>
              </a:rPr>
              <a:t>Has the contract been breached? </a:t>
            </a:r>
            <a:endParaRPr lang="en-GB" dirty="0">
              <a:latin typeface="Arial"/>
              <a:ea typeface="Arial"/>
              <a:cs typeface="Arial"/>
              <a:sym typeface="Arial"/>
            </a:endParaRPr>
          </a:p>
          <a:p>
            <a:pPr marL="0" lvl="0" indent="0" algn="l" rtl="0">
              <a:lnSpc>
                <a:spcPct val="80000"/>
              </a:lnSpc>
              <a:spcBef>
                <a:spcPts val="0"/>
              </a:spcBef>
              <a:spcAft>
                <a:spcPts val="0"/>
              </a:spcAft>
              <a:buSzPts val="1400"/>
              <a:buNone/>
            </a:pPr>
            <a:r>
              <a:rPr lang="en-GB" dirty="0">
                <a:latin typeface="Arial"/>
                <a:ea typeface="Arial"/>
                <a:cs typeface="Arial"/>
                <a:sym typeface="Arial"/>
              </a:rPr>
              <a:t>Has the provider failed to comply fully with the requirements of the contract? When considering poor performance, it is vital to refer back to the contract, to focus on exactly how the provider has not complied with the contract. </a:t>
            </a:r>
            <a:endParaRPr lang="en-GB" b="1" dirty="0">
              <a:latin typeface="Arial"/>
              <a:ea typeface="Arial"/>
              <a:cs typeface="Arial"/>
              <a:sym typeface="Arial"/>
            </a:endParaRPr>
          </a:p>
          <a:p>
            <a:pPr marL="0" lvl="0" indent="0" algn="l" rtl="0">
              <a:lnSpc>
                <a:spcPct val="80000"/>
              </a:lnSpc>
              <a:spcBef>
                <a:spcPts val="0"/>
              </a:spcBef>
              <a:spcAft>
                <a:spcPts val="0"/>
              </a:spcAft>
              <a:buSzPts val="1400"/>
              <a:buNone/>
            </a:pPr>
            <a:r>
              <a:rPr lang="en-GB" b="1" dirty="0">
                <a:latin typeface="Arial"/>
                <a:ea typeface="Arial"/>
                <a:cs typeface="Arial"/>
                <a:sym typeface="Arial"/>
              </a:rPr>
              <a:t>The relationship with the provider</a:t>
            </a:r>
            <a:r>
              <a:rPr lang="en-GB" dirty="0">
                <a:latin typeface="Arial"/>
                <a:ea typeface="Arial"/>
                <a:cs typeface="Arial"/>
                <a:sym typeface="Arial"/>
              </a:rPr>
              <a:t> </a:t>
            </a:r>
            <a:endParaRPr lang="en-GB" dirty="0"/>
          </a:p>
          <a:p>
            <a:pPr marL="0" lvl="0" indent="0" algn="l" rtl="0">
              <a:lnSpc>
                <a:spcPct val="80000"/>
              </a:lnSpc>
              <a:spcBef>
                <a:spcPts val="0"/>
              </a:spcBef>
              <a:spcAft>
                <a:spcPts val="0"/>
              </a:spcAft>
              <a:buSzPts val="1400"/>
              <a:buNone/>
            </a:pPr>
            <a:r>
              <a:rPr lang="en-GB" dirty="0">
                <a:latin typeface="Arial"/>
                <a:ea typeface="Arial"/>
                <a:cs typeface="Arial"/>
                <a:sym typeface="Arial"/>
              </a:rPr>
              <a:t>The realities of limited contract monitoring resources and variable provider performance require us to embrace proportionality, i.e. the response to a high quality provider with very few examples of poor performance would be very different to the response to a poor quality provider with a long history of things going wrong. </a:t>
            </a:r>
            <a:endParaRPr lang="en-GB" b="1" dirty="0">
              <a:latin typeface="Arial"/>
              <a:ea typeface="Arial"/>
              <a:cs typeface="Arial"/>
              <a:sym typeface="Arial"/>
            </a:endParaRPr>
          </a:p>
          <a:p>
            <a:pPr marL="0" lvl="0" indent="0" algn="l" rtl="0">
              <a:lnSpc>
                <a:spcPct val="80000"/>
              </a:lnSpc>
              <a:spcBef>
                <a:spcPts val="0"/>
              </a:spcBef>
              <a:spcAft>
                <a:spcPts val="0"/>
              </a:spcAft>
              <a:buSzPts val="1400"/>
              <a:buNone/>
            </a:pPr>
            <a:r>
              <a:rPr lang="en-GB" b="1" dirty="0">
                <a:latin typeface="Arial"/>
                <a:ea typeface="Arial"/>
                <a:cs typeface="Arial"/>
                <a:sym typeface="Arial"/>
              </a:rPr>
              <a:t>The provider’s view and response to the poor performance</a:t>
            </a:r>
            <a:r>
              <a:rPr lang="en-GB" dirty="0">
                <a:latin typeface="Arial"/>
                <a:ea typeface="Arial"/>
                <a:cs typeface="Arial"/>
                <a:sym typeface="Arial"/>
              </a:rPr>
              <a:t> </a:t>
            </a:r>
            <a:endParaRPr lang="en-GB" dirty="0"/>
          </a:p>
          <a:p>
            <a:pPr marL="0" lvl="0" indent="0" algn="l" rtl="0">
              <a:lnSpc>
                <a:spcPct val="80000"/>
              </a:lnSpc>
              <a:spcBef>
                <a:spcPts val="0"/>
              </a:spcBef>
              <a:spcAft>
                <a:spcPts val="0"/>
              </a:spcAft>
              <a:buSzPts val="1400"/>
              <a:buNone/>
            </a:pPr>
            <a:r>
              <a:rPr lang="en-GB" dirty="0">
                <a:latin typeface="Arial"/>
                <a:ea typeface="Arial"/>
                <a:cs typeface="Arial"/>
                <a:sym typeface="Arial"/>
              </a:rPr>
              <a:t>When asked about poor performance, a provider may openly confirm where things have gone wrong and show they have or are planning to prevent them recurring. At the other extreme, the provider may either deny there is a problem or, as more frequently happens, provide a series of excuses. </a:t>
            </a:r>
            <a:endParaRPr lang="en-GB" dirty="0"/>
          </a:p>
          <a:p>
            <a:pPr marL="0" lvl="0" indent="0" algn="l" rtl="0">
              <a:lnSpc>
                <a:spcPct val="80000"/>
              </a:lnSpc>
              <a:spcBef>
                <a:spcPts val="0"/>
              </a:spcBef>
              <a:spcAft>
                <a:spcPts val="0"/>
              </a:spcAft>
              <a:buSzPts val="1400"/>
              <a:buNone/>
            </a:pPr>
            <a:endParaRPr lang="en-GB" dirty="0"/>
          </a:p>
          <a:p>
            <a:pPr marL="0" lvl="0" indent="0" algn="l" rtl="0">
              <a:lnSpc>
                <a:spcPct val="100000"/>
              </a:lnSpc>
              <a:spcBef>
                <a:spcPts val="0"/>
              </a:spcBef>
              <a:spcAft>
                <a:spcPts val="0"/>
              </a:spcAft>
              <a:buSzPts val="1400"/>
              <a:buNone/>
            </a:pPr>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27</a:t>
            </a:fld>
            <a:endParaRPr lang="en-US"/>
          </a:p>
        </p:txBody>
      </p:sp>
    </p:spTree>
    <p:extLst>
      <p:ext uri="{BB962C8B-B14F-4D97-AF65-F5344CB8AC3E}">
        <p14:creationId xmlns:p14="http://schemas.microsoft.com/office/powerpoint/2010/main" val="124295874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9606" lvl="0" indent="-229606" algn="l" rtl="0">
              <a:lnSpc>
                <a:spcPct val="100000"/>
              </a:lnSpc>
              <a:spcBef>
                <a:spcPts val="0"/>
              </a:spcBef>
              <a:spcAft>
                <a:spcPts val="0"/>
              </a:spcAft>
              <a:buClr>
                <a:schemeClr val="dk1"/>
              </a:buClr>
              <a:buSzPts val="1200"/>
              <a:buFont typeface="Calibri"/>
              <a:buAutoNum type="arabicPeriod"/>
            </a:pPr>
            <a:r>
              <a:rPr lang="en-GB" dirty="0">
                <a:latin typeface="Arial"/>
                <a:ea typeface="Arial"/>
                <a:cs typeface="Arial"/>
                <a:sym typeface="Arial"/>
              </a:rPr>
              <a:t>Be seen to be consistent, equitable and objective - equity for all organisations (including internal as well as external providers) is key here.  It is a level playing field in your local area? If not, what do you think are the reasons for this and/or is that appropriate?</a:t>
            </a:r>
          </a:p>
          <a:p>
            <a:pPr marL="229606" lvl="0" indent="-229606" algn="l" rtl="0">
              <a:lnSpc>
                <a:spcPct val="100000"/>
              </a:lnSpc>
              <a:spcBef>
                <a:spcPts val="0"/>
              </a:spcBef>
              <a:spcAft>
                <a:spcPts val="0"/>
              </a:spcAft>
              <a:buClr>
                <a:schemeClr val="dk1"/>
              </a:buClr>
              <a:buSzPts val="1200"/>
              <a:buFont typeface="Calibri"/>
              <a:buAutoNum type="arabicPeriod"/>
            </a:pPr>
            <a:r>
              <a:rPr lang="en-GB" dirty="0">
                <a:latin typeface="Arial"/>
                <a:ea typeface="Arial"/>
                <a:cs typeface="Arial"/>
                <a:sym typeface="Arial"/>
              </a:rPr>
              <a:t>Work with providers to set up and manage the process.</a:t>
            </a:r>
            <a:endParaRPr lang="en-GB" dirty="0"/>
          </a:p>
          <a:p>
            <a:pPr marL="229606" lvl="0" indent="-229606" algn="l" rtl="0">
              <a:lnSpc>
                <a:spcPct val="100000"/>
              </a:lnSpc>
              <a:spcBef>
                <a:spcPts val="0"/>
              </a:spcBef>
              <a:spcAft>
                <a:spcPts val="0"/>
              </a:spcAft>
              <a:buClr>
                <a:schemeClr val="dk1"/>
              </a:buClr>
              <a:buSzPts val="1200"/>
              <a:buFont typeface="Calibri"/>
              <a:buAutoNum type="arabicPeriod"/>
            </a:pPr>
            <a:r>
              <a:rPr lang="en-GB" dirty="0">
                <a:latin typeface="Arial"/>
                <a:ea typeface="Arial"/>
                <a:cs typeface="Arial"/>
                <a:sym typeface="Arial"/>
              </a:rPr>
              <a:t>Monitor what matters and what is contractually required. Link into existing reporting processes and don’t ask for too much information, crucially, demonstrate to providers that the data they provide is used. </a:t>
            </a:r>
            <a:endParaRPr lang="en-GB" dirty="0"/>
          </a:p>
          <a:p>
            <a:pPr marL="229606" lvl="0" indent="-229606" algn="l" rtl="0">
              <a:lnSpc>
                <a:spcPct val="100000"/>
              </a:lnSpc>
              <a:spcBef>
                <a:spcPts val="0"/>
              </a:spcBef>
              <a:spcAft>
                <a:spcPts val="0"/>
              </a:spcAft>
              <a:buClr>
                <a:schemeClr val="dk1"/>
              </a:buClr>
              <a:buSzPts val="1200"/>
              <a:buFont typeface="Calibri"/>
              <a:buAutoNum type="arabicPeriod"/>
            </a:pPr>
            <a:r>
              <a:rPr lang="en-GB" dirty="0">
                <a:latin typeface="Arial"/>
                <a:ea typeface="Arial"/>
                <a:cs typeface="Arial"/>
                <a:sym typeface="Arial"/>
              </a:rPr>
              <a:t>Therefore, develop local indicators but do not overburden providers with too many targets.</a:t>
            </a:r>
            <a:endParaRPr lang="en-GB" dirty="0"/>
          </a:p>
          <a:p>
            <a:pPr marL="0" lvl="0" indent="0" algn="l" rtl="0">
              <a:lnSpc>
                <a:spcPct val="100000"/>
              </a:lnSpc>
              <a:spcBef>
                <a:spcPts val="0"/>
              </a:spcBef>
              <a:spcAft>
                <a:spcPts val="0"/>
              </a:spcAft>
              <a:buSzPts val="1400"/>
              <a:buNone/>
            </a:pPr>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28</a:t>
            </a:fld>
            <a:endParaRPr lang="en-US"/>
          </a:p>
        </p:txBody>
      </p:sp>
    </p:spTree>
    <p:extLst>
      <p:ext uri="{BB962C8B-B14F-4D97-AF65-F5344CB8AC3E}">
        <p14:creationId xmlns:p14="http://schemas.microsoft.com/office/powerpoint/2010/main" val="92690817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Group Discussion – ask this question to the room – share what works well and any challenges experienced </a:t>
            </a:r>
          </a:p>
          <a:p>
            <a:endParaRPr lang="en-US" dirty="0"/>
          </a:p>
          <a:p>
            <a:r>
              <a:rPr lang="en-US" dirty="0"/>
              <a:t>No need to spend too long on this, as leads into the next breakout exercise. </a:t>
            </a:r>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29</a:t>
            </a:fld>
            <a:endParaRPr lang="en-US"/>
          </a:p>
        </p:txBody>
      </p:sp>
    </p:spTree>
    <p:extLst>
      <p:ext uri="{BB962C8B-B14F-4D97-AF65-F5344CB8AC3E}">
        <p14:creationId xmlns:p14="http://schemas.microsoft.com/office/powerpoint/2010/main" val="396900080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00000"/>
              </a:lnSpc>
              <a:spcBef>
                <a:spcPts val="0"/>
              </a:spcBef>
              <a:spcAft>
                <a:spcPts val="0"/>
              </a:spcAft>
              <a:buSzPts val="1400"/>
              <a:buNone/>
            </a:pPr>
            <a:r>
              <a:rPr lang="en-GB" b="1" dirty="0">
                <a:latin typeface="Arial"/>
                <a:ea typeface="Arial"/>
                <a:cs typeface="Arial"/>
                <a:sym typeface="Arial"/>
              </a:rPr>
              <a:t>Breakout group discussion </a:t>
            </a:r>
          </a:p>
          <a:p>
            <a:pPr marL="0" lvl="0" indent="0" algn="l" rtl="0">
              <a:lnSpc>
                <a:spcPct val="100000"/>
              </a:lnSpc>
              <a:spcBef>
                <a:spcPts val="0"/>
              </a:spcBef>
              <a:spcAft>
                <a:spcPts val="0"/>
              </a:spcAft>
              <a:buSzPts val="1400"/>
              <a:buNone/>
            </a:pPr>
            <a:endParaRPr lang="en-GB" b="1" dirty="0">
              <a:latin typeface="Arial"/>
              <a:ea typeface="Arial"/>
              <a:cs typeface="Arial"/>
              <a:sym typeface="Arial"/>
            </a:endParaRPr>
          </a:p>
          <a:p>
            <a:pPr marL="0" lvl="0" indent="0" algn="l" rtl="0">
              <a:lnSpc>
                <a:spcPct val="100000"/>
              </a:lnSpc>
              <a:spcBef>
                <a:spcPts val="0"/>
              </a:spcBef>
              <a:spcAft>
                <a:spcPts val="0"/>
              </a:spcAft>
              <a:buSzPts val="1400"/>
              <a:buNone/>
            </a:pPr>
            <a:r>
              <a:rPr lang="en-GB" b="1" dirty="0">
                <a:latin typeface="Arial"/>
                <a:ea typeface="Arial"/>
                <a:cs typeface="Arial"/>
                <a:sym typeface="Arial"/>
              </a:rPr>
              <a:t>Handout</a:t>
            </a:r>
            <a:r>
              <a:rPr lang="en-GB" dirty="0">
                <a:latin typeface="Arial"/>
                <a:ea typeface="Arial"/>
                <a:cs typeface="Arial"/>
                <a:sym typeface="Arial"/>
              </a:rPr>
              <a:t> </a:t>
            </a:r>
            <a:r>
              <a:rPr lang="en-GB" b="1" dirty="0">
                <a:latin typeface="Arial"/>
                <a:ea typeface="Arial"/>
                <a:cs typeface="Arial"/>
                <a:sym typeface="Arial"/>
              </a:rPr>
              <a:t>in radar link </a:t>
            </a:r>
            <a:r>
              <a:rPr lang="en-GB" dirty="0">
                <a:latin typeface="Arial"/>
                <a:ea typeface="Arial"/>
                <a:cs typeface="Arial"/>
                <a:sym typeface="Arial"/>
              </a:rPr>
              <a:t>Contract Management Principles. Good practice contract management principles from the Crown Commercial Service. Not necessarily all relevant to local government, but a useful set of principles to help you reflect on your contract management activities, including monitoring.</a:t>
            </a:r>
            <a:endParaRPr lang="en-GB" dirty="0"/>
          </a:p>
          <a:p>
            <a:pPr marL="0" lvl="0" indent="0" algn="l" rtl="0">
              <a:lnSpc>
                <a:spcPct val="100000"/>
              </a:lnSpc>
              <a:spcBef>
                <a:spcPts val="0"/>
              </a:spcBef>
              <a:spcAft>
                <a:spcPts val="0"/>
              </a:spcAft>
              <a:buSzPts val="1400"/>
              <a:buNone/>
            </a:pPr>
            <a:endParaRPr lang="en-GB" dirty="0">
              <a:latin typeface="Arial"/>
              <a:ea typeface="Arial"/>
              <a:cs typeface="Arial"/>
              <a:sym typeface="Arial"/>
            </a:endParaRPr>
          </a:p>
          <a:p>
            <a:pPr marL="0" lvl="0" indent="0" algn="l" rtl="0">
              <a:lnSpc>
                <a:spcPct val="100000"/>
              </a:lnSpc>
              <a:spcBef>
                <a:spcPts val="0"/>
              </a:spcBef>
              <a:spcAft>
                <a:spcPts val="0"/>
              </a:spcAft>
              <a:buSzPts val="1400"/>
              <a:buNone/>
            </a:pPr>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30</a:t>
            </a:fld>
            <a:endParaRPr lang="en-US"/>
          </a:p>
        </p:txBody>
      </p:sp>
    </p:spTree>
    <p:extLst>
      <p:ext uri="{BB962C8B-B14F-4D97-AF65-F5344CB8AC3E}">
        <p14:creationId xmlns:p14="http://schemas.microsoft.com/office/powerpoint/2010/main" val="8798346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00000"/>
              </a:lnSpc>
              <a:spcBef>
                <a:spcPts val="0"/>
              </a:spcBef>
              <a:spcAft>
                <a:spcPts val="0"/>
              </a:spcAft>
              <a:buSzPts val="1400"/>
              <a:buNone/>
            </a:pPr>
            <a:endParaRPr lang="en-GB" dirty="0"/>
          </a:p>
          <a:p>
            <a:pPr marL="0" lvl="0" indent="0" algn="l" rtl="0">
              <a:lnSpc>
                <a:spcPct val="100000"/>
              </a:lnSpc>
              <a:spcBef>
                <a:spcPts val="0"/>
              </a:spcBef>
              <a:spcAft>
                <a:spcPts val="0"/>
              </a:spcAft>
              <a:buSzPts val="1400"/>
              <a:buNone/>
            </a:pPr>
            <a:r>
              <a:rPr lang="en-GB" b="1" dirty="0">
                <a:latin typeface="Arial"/>
                <a:ea typeface="Arial"/>
                <a:cs typeface="Arial"/>
                <a:sym typeface="Arial"/>
              </a:rPr>
              <a:t>How can monitoring not be beneficial?</a:t>
            </a:r>
            <a:endParaRPr lang="en-GB" dirty="0"/>
          </a:p>
          <a:p>
            <a:pPr marL="0" lvl="0" indent="0" algn="l" rtl="0">
              <a:lnSpc>
                <a:spcPct val="100000"/>
              </a:lnSpc>
              <a:spcBef>
                <a:spcPts val="0"/>
              </a:spcBef>
              <a:spcAft>
                <a:spcPts val="0"/>
              </a:spcAft>
              <a:buSzPts val="1400"/>
              <a:buNone/>
            </a:pPr>
            <a:r>
              <a:rPr lang="en-GB" dirty="0">
                <a:latin typeface="Arial"/>
                <a:ea typeface="Arial"/>
                <a:cs typeface="Arial"/>
                <a:sym typeface="Arial"/>
              </a:rPr>
              <a:t>What you measure you concentrate on improving, which can generate actions that have nothing to do with improving quality. Perverse incentives.</a:t>
            </a:r>
            <a:endParaRPr lang="en-GB" dirty="0"/>
          </a:p>
          <a:p>
            <a:pPr marL="0" lvl="0" indent="0" algn="l" rtl="0">
              <a:lnSpc>
                <a:spcPct val="100000"/>
              </a:lnSpc>
              <a:spcBef>
                <a:spcPts val="0"/>
              </a:spcBef>
              <a:spcAft>
                <a:spcPts val="0"/>
              </a:spcAft>
              <a:buSzPts val="1400"/>
              <a:buNone/>
            </a:pPr>
            <a:r>
              <a:rPr lang="en-GB" dirty="0">
                <a:latin typeface="Arial"/>
                <a:ea typeface="Arial"/>
                <a:cs typeface="Arial"/>
                <a:sym typeface="Arial"/>
              </a:rPr>
              <a:t>Years ago the Audit Commission had an indicator around the number of people on trolleys in hospital corridors – one enterprising hospital moved people in beds out in the corridors, and those in trolleys in the wards  to improve their performance…</a:t>
            </a:r>
            <a:endParaRPr lang="en-GB" dirty="0"/>
          </a:p>
          <a:p>
            <a:pPr marL="0" lvl="0" indent="0" algn="l" rtl="0">
              <a:lnSpc>
                <a:spcPct val="100000"/>
              </a:lnSpc>
              <a:spcBef>
                <a:spcPts val="0"/>
              </a:spcBef>
              <a:spcAft>
                <a:spcPts val="0"/>
              </a:spcAft>
              <a:buSzPts val="1400"/>
              <a:buNone/>
            </a:pPr>
            <a:endParaRPr lang="en-GB" dirty="0">
              <a:latin typeface="Arial"/>
              <a:ea typeface="Arial"/>
              <a:cs typeface="Arial"/>
              <a:sym typeface="Arial"/>
            </a:endParaRPr>
          </a:p>
          <a:p>
            <a:pPr marL="0" lvl="0" indent="0" algn="l" rtl="0">
              <a:lnSpc>
                <a:spcPct val="100000"/>
              </a:lnSpc>
              <a:spcBef>
                <a:spcPts val="0"/>
              </a:spcBef>
              <a:spcAft>
                <a:spcPts val="0"/>
              </a:spcAft>
              <a:buSzPts val="1400"/>
              <a:buNone/>
            </a:pPr>
            <a:r>
              <a:rPr lang="en-GB" dirty="0">
                <a:latin typeface="Arial"/>
                <a:ea typeface="Arial"/>
                <a:cs typeface="Arial"/>
                <a:sym typeface="Arial"/>
              </a:rPr>
              <a:t>Indicators are only indications of performance.</a:t>
            </a:r>
            <a:endParaRPr lang="en-GB" dirty="0"/>
          </a:p>
          <a:p>
            <a:pPr marL="0" lvl="0" indent="0" algn="l" rtl="0">
              <a:lnSpc>
                <a:spcPct val="100000"/>
              </a:lnSpc>
              <a:spcBef>
                <a:spcPts val="0"/>
              </a:spcBef>
              <a:spcAft>
                <a:spcPts val="0"/>
              </a:spcAft>
              <a:buClr>
                <a:schemeClr val="dk1"/>
              </a:buClr>
              <a:buSzPts val="1200"/>
              <a:buFont typeface="Arial"/>
              <a:buNone/>
            </a:pPr>
            <a:endParaRPr lang="en-GB" b="0" dirty="0">
              <a:latin typeface="Arial"/>
              <a:ea typeface="Arial"/>
              <a:cs typeface="Arial"/>
              <a:sym typeface="Arial"/>
            </a:endParaRPr>
          </a:p>
          <a:p>
            <a:pPr marL="0" lvl="0" indent="0" algn="l" rtl="0">
              <a:lnSpc>
                <a:spcPct val="100000"/>
              </a:lnSpc>
              <a:spcBef>
                <a:spcPts val="0"/>
              </a:spcBef>
              <a:spcAft>
                <a:spcPts val="0"/>
              </a:spcAft>
              <a:buClr>
                <a:schemeClr val="dk1"/>
              </a:buClr>
              <a:buSzPts val="1200"/>
              <a:buFont typeface="Arial"/>
              <a:buNone/>
            </a:pPr>
            <a:r>
              <a:rPr lang="en-GB" b="0" dirty="0">
                <a:latin typeface="Arial"/>
                <a:ea typeface="Arial"/>
                <a:cs typeface="Arial"/>
                <a:sym typeface="Arial"/>
              </a:rPr>
              <a:t>Burdensome on providers (and us potentially) – are we actual using what we are asking for, or just going through the motions? </a:t>
            </a:r>
            <a:endParaRPr lang="en-GB" b="1" dirty="0">
              <a:latin typeface="Arial"/>
              <a:ea typeface="Arial"/>
              <a:cs typeface="Arial"/>
              <a:sym typeface="Arial"/>
            </a:endParaRPr>
          </a:p>
          <a:p>
            <a:pPr marL="0" lvl="0" indent="0" algn="l" rtl="0">
              <a:lnSpc>
                <a:spcPct val="100000"/>
              </a:lnSpc>
              <a:spcBef>
                <a:spcPts val="0"/>
              </a:spcBef>
              <a:spcAft>
                <a:spcPts val="0"/>
              </a:spcAft>
              <a:buClr>
                <a:schemeClr val="dk1"/>
              </a:buClr>
              <a:buSzPts val="1200"/>
              <a:buFont typeface="Arial"/>
              <a:buNone/>
            </a:pPr>
            <a:endParaRPr lang="en-GB" b="1" dirty="0">
              <a:latin typeface="Arial"/>
              <a:ea typeface="Arial"/>
              <a:cs typeface="Arial"/>
              <a:sym typeface="Arial"/>
            </a:endParaRPr>
          </a:p>
          <a:p>
            <a:pPr marL="0" lvl="0" indent="0" algn="l" rtl="0">
              <a:lnSpc>
                <a:spcPct val="100000"/>
              </a:lnSpc>
              <a:spcBef>
                <a:spcPts val="0"/>
              </a:spcBef>
              <a:spcAft>
                <a:spcPts val="0"/>
              </a:spcAft>
              <a:buClr>
                <a:schemeClr val="dk1"/>
              </a:buClr>
              <a:buSzPts val="1200"/>
              <a:buFont typeface="Arial"/>
              <a:buNone/>
            </a:pPr>
            <a:r>
              <a:rPr lang="en-GB" b="1" dirty="0">
                <a:latin typeface="Arial"/>
                <a:ea typeface="Arial"/>
                <a:cs typeface="Arial"/>
                <a:sym typeface="Arial"/>
              </a:rPr>
              <a:t>Why is monitoring and review important?</a:t>
            </a:r>
            <a:endParaRPr lang="en-GB" dirty="0"/>
          </a:p>
          <a:p>
            <a:pPr marL="229606" lvl="0" indent="-229606" algn="l" rtl="0">
              <a:lnSpc>
                <a:spcPct val="100000"/>
              </a:lnSpc>
              <a:spcBef>
                <a:spcPts val="502"/>
              </a:spcBef>
              <a:spcAft>
                <a:spcPts val="0"/>
              </a:spcAft>
              <a:buClr>
                <a:schemeClr val="dk1"/>
              </a:buClr>
              <a:buSzPts val="1200"/>
              <a:buFont typeface="Arial"/>
              <a:buAutoNum type="arabicPeriod"/>
            </a:pPr>
            <a:r>
              <a:rPr lang="en-GB" dirty="0">
                <a:latin typeface="Arial"/>
                <a:ea typeface="Arial"/>
                <a:cs typeface="Arial"/>
                <a:sym typeface="Arial"/>
              </a:rPr>
              <a:t>Understanding the success of services is essential to inform and review commissioning decisions. Commissioners need good-quality information and analysis to help them judge the efficiency and effectiveness of services, and to justify changes to internal and external services and contracts in order to achieve a good standard of service delivery.</a:t>
            </a:r>
            <a:endParaRPr lang="en-GB" dirty="0"/>
          </a:p>
          <a:p>
            <a:pPr marL="229606" lvl="0" indent="-229606" algn="l" rtl="0">
              <a:lnSpc>
                <a:spcPct val="100000"/>
              </a:lnSpc>
              <a:spcBef>
                <a:spcPts val="502"/>
              </a:spcBef>
              <a:spcAft>
                <a:spcPts val="0"/>
              </a:spcAft>
              <a:buClr>
                <a:schemeClr val="dk1"/>
              </a:buClr>
              <a:buSzPts val="1200"/>
              <a:buFont typeface="Arial"/>
              <a:buAutoNum type="arabicPeriod"/>
            </a:pPr>
            <a:r>
              <a:rPr lang="en-GB" dirty="0">
                <a:latin typeface="Arial"/>
                <a:ea typeface="Arial"/>
                <a:cs typeface="Arial"/>
                <a:sym typeface="Arial"/>
              </a:rPr>
              <a:t>Measurements should be used to check that what we thought were the right ways to achieve some goal are actually delivering, and if not, to reconsider strategies and objectives. In the contract management process, we need all parties to actively measure and challenge each other against the promises and commitments made in the contract and to look for continuous improvement. Ideally, we want everything to go as planned without the need for extra measures and discussions or disputes for in that direction my increased costs and decreased output performance and overall unsatisfactory contract management. </a:t>
            </a:r>
            <a:endParaRPr lang="en-GB" dirty="0"/>
          </a:p>
          <a:p>
            <a:pPr marL="229606" lvl="0" indent="-229606" algn="l" rtl="0">
              <a:lnSpc>
                <a:spcPct val="100000"/>
              </a:lnSpc>
              <a:spcBef>
                <a:spcPts val="502"/>
              </a:spcBef>
              <a:spcAft>
                <a:spcPts val="0"/>
              </a:spcAft>
              <a:buClr>
                <a:schemeClr val="dk1"/>
              </a:buClr>
              <a:buSzPts val="1200"/>
              <a:buFont typeface="Arial"/>
              <a:buAutoNum type="arabicPeriod"/>
            </a:pPr>
            <a:r>
              <a:rPr lang="en-GB" dirty="0">
                <a:latin typeface="Arial"/>
                <a:ea typeface="Arial"/>
                <a:cs typeface="Arial"/>
                <a:sym typeface="Arial"/>
              </a:rPr>
              <a:t>Where performance management indicates that services are inefficient, ineffective or unsustainable, commissioners will either support and challenge that service to improve it, or, decommission it and find other provision to meet the identified needs.</a:t>
            </a:r>
            <a:endParaRPr lang="en-GB" dirty="0"/>
          </a:p>
          <a:p>
            <a:pPr marL="229606" lvl="0" indent="-229606" algn="l" rtl="0">
              <a:lnSpc>
                <a:spcPct val="100000"/>
              </a:lnSpc>
              <a:spcBef>
                <a:spcPts val="502"/>
              </a:spcBef>
              <a:spcAft>
                <a:spcPts val="0"/>
              </a:spcAft>
              <a:buClr>
                <a:schemeClr val="dk1"/>
              </a:buClr>
              <a:buSzPts val="1200"/>
              <a:buFont typeface="Arial"/>
              <a:buAutoNum type="arabicPeriod"/>
            </a:pPr>
            <a:r>
              <a:rPr lang="en-GB" dirty="0">
                <a:latin typeface="Arial"/>
                <a:ea typeface="Arial"/>
                <a:cs typeface="Arial"/>
                <a:sym typeface="Arial"/>
              </a:rPr>
              <a:t>We should never disappoint a partner and never be afraid to publicly celebrate successes. There's always a social side to business relationships. And we need to pay attention to these dimensions, alongside quantified performance indicators. </a:t>
            </a:r>
          </a:p>
          <a:p>
            <a:pPr marL="0" lvl="0" indent="0" algn="l" rtl="0">
              <a:lnSpc>
                <a:spcPct val="100000"/>
              </a:lnSpc>
              <a:spcBef>
                <a:spcPts val="502"/>
              </a:spcBef>
              <a:spcAft>
                <a:spcPts val="0"/>
              </a:spcAft>
              <a:buSzPts val="1400"/>
              <a:buNone/>
            </a:pPr>
            <a:endParaRPr lang="en-GB" dirty="0"/>
          </a:p>
          <a:p>
            <a:pPr marL="0" lvl="0" indent="0" algn="l" rtl="0">
              <a:lnSpc>
                <a:spcPct val="100000"/>
              </a:lnSpc>
              <a:spcBef>
                <a:spcPts val="0"/>
              </a:spcBef>
              <a:spcAft>
                <a:spcPts val="0"/>
              </a:spcAft>
              <a:buSzPts val="1400"/>
              <a:buNone/>
            </a:pPr>
            <a:endParaRPr lang="en-GB" dirty="0"/>
          </a:p>
          <a:p>
            <a:pPr marL="0" lvl="0" indent="0" algn="l" rtl="0">
              <a:lnSpc>
                <a:spcPct val="100000"/>
              </a:lnSpc>
              <a:spcBef>
                <a:spcPts val="0"/>
              </a:spcBef>
              <a:spcAft>
                <a:spcPts val="0"/>
              </a:spcAft>
              <a:buSzPts val="1400"/>
              <a:buNone/>
            </a:pPr>
            <a:r>
              <a:rPr lang="en-GB" b="1" dirty="0">
                <a:latin typeface="Arial"/>
                <a:ea typeface="Arial"/>
                <a:cs typeface="Arial"/>
                <a:sym typeface="Arial"/>
              </a:rPr>
              <a:t>How can monitoring not be beneficial?</a:t>
            </a:r>
            <a:endParaRPr lang="en-GB" dirty="0"/>
          </a:p>
          <a:p>
            <a:pPr marL="0" lvl="0" indent="0" algn="l" rtl="0">
              <a:lnSpc>
                <a:spcPct val="100000"/>
              </a:lnSpc>
              <a:spcBef>
                <a:spcPts val="0"/>
              </a:spcBef>
              <a:spcAft>
                <a:spcPts val="0"/>
              </a:spcAft>
              <a:buSzPts val="1400"/>
              <a:buNone/>
            </a:pPr>
            <a:r>
              <a:rPr lang="en-GB" dirty="0">
                <a:latin typeface="Arial"/>
                <a:ea typeface="Arial"/>
                <a:cs typeface="Arial"/>
                <a:sym typeface="Arial"/>
              </a:rPr>
              <a:t>What you measure you concentrate on improving, which can generate actions that have nothing to do with improving quality. Perverse incentives.</a:t>
            </a:r>
            <a:endParaRPr lang="en-GB" dirty="0"/>
          </a:p>
          <a:p>
            <a:pPr marL="0" lvl="0" indent="0" algn="l" rtl="0">
              <a:lnSpc>
                <a:spcPct val="100000"/>
              </a:lnSpc>
              <a:spcBef>
                <a:spcPts val="0"/>
              </a:spcBef>
              <a:spcAft>
                <a:spcPts val="0"/>
              </a:spcAft>
              <a:buSzPts val="1400"/>
              <a:buNone/>
            </a:pPr>
            <a:r>
              <a:rPr lang="en-GB" dirty="0">
                <a:latin typeface="Arial"/>
                <a:ea typeface="Arial"/>
                <a:cs typeface="Arial"/>
                <a:sym typeface="Arial"/>
              </a:rPr>
              <a:t>Years ago the Audit Commission had an indicator around the number of people on trolleys in hospital corridors – one enterprising hospital moved people in beds out in the corridors, and those in trolleys in the wards  to improve their performance…</a:t>
            </a:r>
            <a:endParaRPr lang="en-GB" dirty="0"/>
          </a:p>
          <a:p>
            <a:pPr marL="0" lvl="0" indent="0" algn="l" rtl="0">
              <a:lnSpc>
                <a:spcPct val="100000"/>
              </a:lnSpc>
              <a:spcBef>
                <a:spcPts val="0"/>
              </a:spcBef>
              <a:spcAft>
                <a:spcPts val="0"/>
              </a:spcAft>
              <a:buSzPts val="1400"/>
              <a:buNone/>
            </a:pPr>
            <a:endParaRPr lang="en-GB" dirty="0">
              <a:latin typeface="Arial"/>
              <a:ea typeface="Arial"/>
              <a:cs typeface="Arial"/>
              <a:sym typeface="Arial"/>
            </a:endParaRPr>
          </a:p>
          <a:p>
            <a:pPr marL="0" lvl="0" indent="0" algn="l" rtl="0">
              <a:lnSpc>
                <a:spcPct val="100000"/>
              </a:lnSpc>
              <a:spcBef>
                <a:spcPts val="0"/>
              </a:spcBef>
              <a:spcAft>
                <a:spcPts val="0"/>
              </a:spcAft>
              <a:buSzPts val="1400"/>
              <a:buNone/>
            </a:pPr>
            <a:r>
              <a:rPr lang="en-GB" dirty="0">
                <a:latin typeface="Arial"/>
                <a:ea typeface="Arial"/>
                <a:cs typeface="Arial"/>
                <a:sym typeface="Arial"/>
              </a:rPr>
              <a:t>Indicators are only indications of performance.</a:t>
            </a:r>
            <a:endParaRPr lang="en-GB" dirty="0"/>
          </a:p>
          <a:p>
            <a:pPr marL="0" lvl="0" indent="0" algn="l" rtl="0">
              <a:lnSpc>
                <a:spcPct val="100000"/>
              </a:lnSpc>
              <a:spcBef>
                <a:spcPts val="0"/>
              </a:spcBef>
              <a:spcAft>
                <a:spcPts val="0"/>
              </a:spcAft>
              <a:buSzPts val="1400"/>
              <a:buNone/>
            </a:pPr>
            <a:endParaRPr lang="en-GB" dirty="0"/>
          </a:p>
          <a:p>
            <a:pPr marL="0" lvl="0" indent="0" algn="l" rtl="0">
              <a:lnSpc>
                <a:spcPct val="100000"/>
              </a:lnSpc>
              <a:spcBef>
                <a:spcPts val="0"/>
              </a:spcBef>
              <a:spcAft>
                <a:spcPts val="0"/>
              </a:spcAft>
              <a:buSzPts val="1400"/>
              <a:buNone/>
            </a:pPr>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3</a:t>
            </a:fld>
            <a:endParaRPr lang="en-US"/>
          </a:p>
        </p:txBody>
      </p:sp>
    </p:spTree>
    <p:extLst>
      <p:ext uri="{BB962C8B-B14F-4D97-AF65-F5344CB8AC3E}">
        <p14:creationId xmlns:p14="http://schemas.microsoft.com/office/powerpoint/2010/main" val="266517482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31</a:t>
            </a:fld>
            <a:endParaRPr lang="en-US"/>
          </a:p>
        </p:txBody>
      </p:sp>
    </p:spTree>
    <p:extLst>
      <p:ext uri="{BB962C8B-B14F-4D97-AF65-F5344CB8AC3E}">
        <p14:creationId xmlns:p14="http://schemas.microsoft.com/office/powerpoint/2010/main" val="3135397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9606" lvl="0" indent="-229606" algn="l" rtl="0">
              <a:lnSpc>
                <a:spcPct val="100000"/>
              </a:lnSpc>
              <a:spcBef>
                <a:spcPts val="0"/>
              </a:spcBef>
              <a:spcAft>
                <a:spcPts val="0"/>
              </a:spcAft>
              <a:buClr>
                <a:schemeClr val="dk1"/>
              </a:buClr>
              <a:buSzPts val="1200"/>
              <a:buFont typeface="Arial"/>
              <a:buChar char="•"/>
            </a:pPr>
            <a:r>
              <a:rPr lang="en-GB" dirty="0">
                <a:latin typeface="Arial"/>
                <a:ea typeface="Arial"/>
                <a:cs typeface="Arial"/>
                <a:sym typeface="Arial"/>
              </a:rPr>
              <a:t>[</a:t>
            </a:r>
            <a:r>
              <a:rPr lang="en-GB" b="1" dirty="0">
                <a:latin typeface="Arial"/>
                <a:ea typeface="Arial"/>
                <a:cs typeface="Arial"/>
                <a:sym typeface="Arial"/>
              </a:rPr>
              <a:t>Note Animation. </a:t>
            </a:r>
            <a:r>
              <a:rPr lang="en-GB" dirty="0">
                <a:latin typeface="Arial"/>
                <a:ea typeface="Arial"/>
                <a:cs typeface="Arial"/>
                <a:sym typeface="Arial"/>
              </a:rPr>
              <a:t>This slide aims to break down the stages of monitoring and review into measurement, monitoring and reporting, and evaluation. It emphasises the importance of taking action. Each click brings in different aspects, and the last few clicks animates take action]</a:t>
            </a:r>
            <a:endParaRPr lang="en-GB" dirty="0"/>
          </a:p>
          <a:p>
            <a:pPr marL="0" lvl="0" indent="0" algn="l" rtl="0">
              <a:lnSpc>
                <a:spcPct val="100000"/>
              </a:lnSpc>
              <a:spcBef>
                <a:spcPts val="0"/>
              </a:spcBef>
              <a:spcAft>
                <a:spcPts val="0"/>
              </a:spcAft>
              <a:buSzPts val="1400"/>
              <a:buNone/>
            </a:pPr>
            <a:endParaRPr lang="en-GB" sz="1000" dirty="0">
              <a:latin typeface="Arial"/>
              <a:ea typeface="Arial"/>
              <a:cs typeface="Arial"/>
              <a:sym typeface="Arial"/>
            </a:endParaRPr>
          </a:p>
          <a:p>
            <a:pPr marL="0" lvl="0" indent="0" algn="l" rtl="0">
              <a:lnSpc>
                <a:spcPct val="100000"/>
              </a:lnSpc>
              <a:spcBef>
                <a:spcPts val="0"/>
              </a:spcBef>
              <a:spcAft>
                <a:spcPts val="0"/>
              </a:spcAft>
              <a:buSzPts val="1400"/>
              <a:buNone/>
            </a:pPr>
            <a:r>
              <a:rPr lang="en-GB" dirty="0">
                <a:latin typeface="Arial"/>
                <a:ea typeface="Arial"/>
                <a:cs typeface="Arial"/>
                <a:sym typeface="Arial"/>
              </a:rPr>
              <a:t>The IPC performance monitoring and review model is a three stage approach – performance measurement, performance monitoring, and evaluation. </a:t>
            </a:r>
            <a:endParaRPr lang="en-GB" dirty="0"/>
          </a:p>
          <a:p>
            <a:pPr marL="229606" lvl="0" indent="-229606" algn="l" rtl="0">
              <a:lnSpc>
                <a:spcPct val="100000"/>
              </a:lnSpc>
              <a:spcBef>
                <a:spcPts val="0"/>
              </a:spcBef>
              <a:spcAft>
                <a:spcPts val="0"/>
              </a:spcAft>
              <a:buSzPts val="1400"/>
              <a:buNone/>
            </a:pPr>
            <a:endParaRPr lang="en-GB" sz="900" dirty="0">
              <a:latin typeface="Arial"/>
              <a:ea typeface="Arial"/>
              <a:cs typeface="Arial"/>
              <a:sym typeface="Arial"/>
            </a:endParaRPr>
          </a:p>
          <a:p>
            <a:pPr marL="229606" lvl="0" indent="-229606" algn="l" rtl="0">
              <a:lnSpc>
                <a:spcPct val="100000"/>
              </a:lnSpc>
              <a:spcBef>
                <a:spcPts val="0"/>
              </a:spcBef>
              <a:spcAft>
                <a:spcPts val="0"/>
              </a:spcAft>
              <a:buClr>
                <a:schemeClr val="dk1"/>
              </a:buClr>
              <a:buSzPts val="1200"/>
              <a:buFont typeface="Arial"/>
              <a:buAutoNum type="arabicPeriod"/>
            </a:pPr>
            <a:r>
              <a:rPr lang="en-GB" dirty="0">
                <a:latin typeface="Arial"/>
                <a:ea typeface="Arial"/>
                <a:cs typeface="Arial"/>
                <a:sym typeface="Arial"/>
              </a:rPr>
              <a:t>Performance Measurement is about defining measures (or indicators), which should be specified in specs/contracts. Remember that an objective is what you want to achieve and an indicator is what you need to count to know if that objective has been achieved. So, your measures (or indicators or KPIs) should relate back to the purpose/aims of the service. </a:t>
            </a:r>
            <a:endParaRPr lang="en-GB" dirty="0"/>
          </a:p>
          <a:p>
            <a:pPr marL="229606" lvl="0" indent="-229606" algn="l" rtl="0">
              <a:lnSpc>
                <a:spcPct val="100000"/>
              </a:lnSpc>
              <a:spcBef>
                <a:spcPts val="0"/>
              </a:spcBef>
              <a:spcAft>
                <a:spcPts val="0"/>
              </a:spcAft>
              <a:buClr>
                <a:schemeClr val="dk1"/>
              </a:buClr>
              <a:buSzPts val="1200"/>
              <a:buFont typeface="Arial"/>
              <a:buAutoNum type="arabicPeriod"/>
            </a:pPr>
            <a:r>
              <a:rPr lang="en-GB" dirty="0">
                <a:latin typeface="Arial"/>
                <a:ea typeface="Arial"/>
                <a:cs typeface="Arial"/>
                <a:sym typeface="Arial"/>
              </a:rPr>
              <a:t>'Monitoring' means regularly measuring what's going on with your service, your schemes or the effect of your activity. </a:t>
            </a:r>
            <a:endParaRPr lang="en-GB" dirty="0"/>
          </a:p>
          <a:p>
            <a:pPr marL="229606" lvl="0" indent="-229606" algn="l" rtl="0">
              <a:lnSpc>
                <a:spcPct val="100000"/>
              </a:lnSpc>
              <a:spcBef>
                <a:spcPts val="0"/>
              </a:spcBef>
              <a:spcAft>
                <a:spcPts val="0"/>
              </a:spcAft>
              <a:buClr>
                <a:schemeClr val="dk1"/>
              </a:buClr>
              <a:buSzPts val="1200"/>
              <a:buFont typeface="Arial"/>
              <a:buAutoNum type="arabicPeriod"/>
            </a:pPr>
            <a:r>
              <a:rPr lang="en-GB" dirty="0">
                <a:latin typeface="Arial"/>
                <a:ea typeface="Arial"/>
                <a:cs typeface="Arial"/>
                <a:sym typeface="Arial"/>
              </a:rPr>
              <a:t>Once the information has been captured it then needs to be analysed and acted upon to be of use. 'Evaluating' means drawing conclusions from the monitoring data on how well the service or schemes are performing or the effect of the activity. </a:t>
            </a:r>
            <a:endParaRPr lang="en-GB" dirty="0"/>
          </a:p>
          <a:p>
            <a:pPr marL="0" lvl="0" indent="0" algn="l" rtl="0">
              <a:lnSpc>
                <a:spcPct val="100000"/>
              </a:lnSpc>
              <a:spcBef>
                <a:spcPts val="0"/>
              </a:spcBef>
              <a:spcAft>
                <a:spcPts val="0"/>
              </a:spcAft>
              <a:buSzPts val="1400"/>
              <a:buNone/>
            </a:pPr>
            <a:endParaRPr lang="en-GB" dirty="0">
              <a:latin typeface="Arial"/>
              <a:ea typeface="Arial"/>
              <a:cs typeface="Arial"/>
              <a:sym typeface="Arial"/>
            </a:endParaRPr>
          </a:p>
          <a:p>
            <a:pPr marL="0" lvl="0" indent="0" algn="l" rtl="0">
              <a:lnSpc>
                <a:spcPct val="100000"/>
              </a:lnSpc>
              <a:spcBef>
                <a:spcPts val="0"/>
              </a:spcBef>
              <a:spcAft>
                <a:spcPts val="0"/>
              </a:spcAft>
              <a:buSzPts val="1400"/>
              <a:buNone/>
            </a:pPr>
            <a:r>
              <a:rPr lang="en-GB" dirty="0">
                <a:latin typeface="Arial"/>
                <a:ea typeface="Arial"/>
                <a:cs typeface="Arial"/>
                <a:sym typeface="Arial"/>
              </a:rPr>
              <a:t>Monitoring and evaluation are therefore two distinct activities within the review stage, monitoring being impartial and factual while evaluation tends to be more subjective and value laden. It is important therefore to set-up systems to evaluate the information collected and ensure that action is taken - taking action on the information is the most important thing. </a:t>
            </a:r>
            <a:endParaRPr lang="en-GB" dirty="0"/>
          </a:p>
          <a:p>
            <a:pPr marL="688818" lvl="1" indent="-166106" algn="l" rtl="0">
              <a:lnSpc>
                <a:spcPct val="100000"/>
              </a:lnSpc>
              <a:spcBef>
                <a:spcPts val="0"/>
              </a:spcBef>
              <a:spcAft>
                <a:spcPts val="0"/>
              </a:spcAft>
              <a:buClr>
                <a:schemeClr val="dk1"/>
              </a:buClr>
              <a:buSzPts val="1000"/>
              <a:buFont typeface="Calibri"/>
              <a:buNone/>
            </a:pPr>
            <a:endParaRPr lang="en-GB" sz="1000" dirty="0">
              <a:latin typeface="Arial"/>
              <a:ea typeface="Arial"/>
              <a:cs typeface="Arial"/>
              <a:sym typeface="Arial"/>
            </a:endParaRPr>
          </a:p>
          <a:p>
            <a:pPr marL="0" lvl="0" indent="0" algn="l" rtl="0">
              <a:lnSpc>
                <a:spcPct val="100000"/>
              </a:lnSpc>
              <a:spcBef>
                <a:spcPts val="0"/>
              </a:spcBef>
              <a:spcAft>
                <a:spcPts val="0"/>
              </a:spcAft>
              <a:buSzPts val="1400"/>
              <a:buNone/>
            </a:pPr>
            <a:r>
              <a:rPr lang="en-GB" dirty="0">
                <a:latin typeface="Arial"/>
                <a:ea typeface="Arial"/>
                <a:cs typeface="Arial"/>
                <a:sym typeface="Arial"/>
              </a:rPr>
              <a:t>Looking at each in turn… next: Measures</a:t>
            </a:r>
            <a:endParaRPr lang="en-GB" dirty="0"/>
          </a:p>
          <a:p>
            <a:pPr marL="0" lvl="0" indent="0" algn="l" rtl="0">
              <a:lnSpc>
                <a:spcPct val="100000"/>
              </a:lnSpc>
              <a:spcBef>
                <a:spcPts val="0"/>
              </a:spcBef>
              <a:spcAft>
                <a:spcPts val="0"/>
              </a:spcAft>
              <a:buSzPts val="1400"/>
              <a:buNone/>
            </a:pPr>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4</a:t>
            </a:fld>
            <a:endParaRPr lang="en-US"/>
          </a:p>
        </p:txBody>
      </p:sp>
    </p:spTree>
    <p:extLst>
      <p:ext uri="{BB962C8B-B14F-4D97-AF65-F5344CB8AC3E}">
        <p14:creationId xmlns:p14="http://schemas.microsoft.com/office/powerpoint/2010/main" val="27322058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in the paper we suggest that commissioners, preferably from health and the local authority and coproduced with people with lived experience to agree on what their model of care should look like</a:t>
            </a:r>
          </a:p>
          <a:p>
            <a:endParaRPr lang="en-US" dirty="0"/>
          </a:p>
          <a:p>
            <a:r>
              <a:rPr lang="en-GB" dirty="0"/>
              <a:t>These potential outcomes / objectives and performance measures are considered at 3 different levels – the individual outcome, the service objective and the strategic / system level objective for the local area. </a:t>
            </a:r>
          </a:p>
        </p:txBody>
      </p:sp>
      <p:sp>
        <p:nvSpPr>
          <p:cNvPr id="4" name="Slide Number Placeholder 3"/>
          <p:cNvSpPr>
            <a:spLocks noGrp="1"/>
          </p:cNvSpPr>
          <p:nvPr>
            <p:ph type="sldNum" sz="quarter" idx="5"/>
          </p:nvPr>
        </p:nvSpPr>
        <p:spPr/>
        <p:txBody>
          <a:bodyPr/>
          <a:lstStyle/>
          <a:p>
            <a:fld id="{77F15030-F269-C645-865D-789DE9782CCF}" type="slidenum">
              <a:rPr lang="en-US" smtClean="0"/>
              <a:t>5</a:t>
            </a:fld>
            <a:endParaRPr lang="en-US"/>
          </a:p>
        </p:txBody>
      </p:sp>
    </p:spTree>
    <p:extLst>
      <p:ext uri="{BB962C8B-B14F-4D97-AF65-F5344CB8AC3E}">
        <p14:creationId xmlns:p14="http://schemas.microsoft.com/office/powerpoint/2010/main" val="7196353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indent="0" algn="l" rtl="0">
              <a:lnSpc>
                <a:spcPct val="100000"/>
              </a:lnSpc>
              <a:spcBef>
                <a:spcPts val="0"/>
              </a:spcBef>
              <a:spcAft>
                <a:spcPts val="0"/>
              </a:spcAft>
              <a:buSzPts val="1400"/>
              <a:buNone/>
            </a:pPr>
            <a:r>
              <a:rPr lang="en-GB" dirty="0">
                <a:latin typeface="Arial"/>
                <a:ea typeface="Arial"/>
                <a:cs typeface="Arial"/>
                <a:sym typeface="Arial"/>
              </a:rPr>
              <a:t>When identifying performance measures for outcomes, its also worth considering any national indicators you / providers have to collect or report on e.g.</a:t>
            </a:r>
          </a:p>
          <a:p>
            <a:pPr marL="628650" lvl="1" indent="-171450" algn="l" rtl="0">
              <a:lnSpc>
                <a:spcPct val="100000"/>
              </a:lnSpc>
              <a:spcBef>
                <a:spcPts val="0"/>
              </a:spcBef>
              <a:spcAft>
                <a:spcPts val="0"/>
              </a:spcAft>
              <a:buSzPts val="1400"/>
              <a:buFont typeface="Arial" panose="020B0604020202020204" pitchFamily="34" charset="0"/>
              <a:buChar char="•"/>
            </a:pPr>
            <a:r>
              <a:rPr lang="en-GB" dirty="0">
                <a:latin typeface="Arial"/>
                <a:ea typeface="Arial"/>
                <a:cs typeface="Arial"/>
                <a:sym typeface="Arial"/>
              </a:rPr>
              <a:t>National Adult Social Care Outcomes Framework (ASCOF) and toolkit (ASCOT) social care- related quality of life in a number of domains e.g. control over daily life, personal safety, and dignity</a:t>
            </a:r>
            <a:endParaRPr lang="en-GB" dirty="0"/>
          </a:p>
          <a:p>
            <a:pPr marL="628650" lvl="1" indent="-171450" algn="l" rtl="0">
              <a:lnSpc>
                <a:spcPct val="100000"/>
              </a:lnSpc>
              <a:spcBef>
                <a:spcPts val="0"/>
              </a:spcBef>
              <a:spcAft>
                <a:spcPts val="0"/>
              </a:spcAft>
              <a:buSzPts val="1400"/>
              <a:buFont typeface="Arial" panose="020B0604020202020204" pitchFamily="34" charset="0"/>
              <a:buChar char="•"/>
            </a:pPr>
            <a:r>
              <a:rPr lang="en-GB" dirty="0">
                <a:latin typeface="Arial"/>
                <a:ea typeface="Arial"/>
                <a:cs typeface="Arial"/>
                <a:sym typeface="Arial"/>
              </a:rPr>
              <a:t>Public Health Outcomes Framework</a:t>
            </a:r>
            <a:endParaRPr lang="en-GB" dirty="0"/>
          </a:p>
          <a:p>
            <a:pPr marL="628650" lvl="1" indent="-171450" algn="l" rtl="0">
              <a:lnSpc>
                <a:spcPct val="100000"/>
              </a:lnSpc>
              <a:spcBef>
                <a:spcPts val="0"/>
              </a:spcBef>
              <a:spcAft>
                <a:spcPts val="0"/>
              </a:spcAft>
              <a:buSzPts val="1400"/>
              <a:buFont typeface="Arial" panose="020B0604020202020204" pitchFamily="34" charset="0"/>
              <a:buChar char="•"/>
            </a:pPr>
            <a:r>
              <a:rPr lang="en-GB" dirty="0">
                <a:latin typeface="Arial"/>
                <a:ea typeface="Arial"/>
                <a:cs typeface="Arial"/>
                <a:sym typeface="Arial"/>
              </a:rPr>
              <a:t>The NHS Outcomes Framework</a:t>
            </a:r>
            <a:endParaRPr lang="en-GB" dirty="0"/>
          </a:p>
          <a:p>
            <a:pPr marL="628650" lvl="1" indent="-171450" algn="l" rtl="0">
              <a:lnSpc>
                <a:spcPct val="100000"/>
              </a:lnSpc>
              <a:spcBef>
                <a:spcPts val="0"/>
              </a:spcBef>
              <a:spcAft>
                <a:spcPts val="0"/>
              </a:spcAft>
              <a:buSzPts val="1400"/>
              <a:buFont typeface="Arial" panose="020B0604020202020204" pitchFamily="34" charset="0"/>
              <a:buChar char="•"/>
            </a:pPr>
            <a:r>
              <a:rPr lang="en-GB" dirty="0">
                <a:latin typeface="Arial"/>
                <a:ea typeface="Arial"/>
                <a:cs typeface="Arial"/>
                <a:sym typeface="Arial"/>
              </a:rPr>
              <a:t>NHS friends and family test (FFT) introduced in 2013 and asks patients whether they would recommend hospital wards, A&amp;E departments and maternity services to their friends and family if they needed similar care or treatment. The FFT became available in GP practices on December 1 2014 and then expanded to mental health services and community services on January 1 2015. Other services have been </a:t>
            </a:r>
            <a:r>
              <a:rPr lang="en-GB" dirty="0" err="1">
                <a:latin typeface="Arial"/>
                <a:ea typeface="Arial"/>
                <a:cs typeface="Arial"/>
                <a:sym typeface="Arial"/>
              </a:rPr>
              <a:t>offerring</a:t>
            </a:r>
            <a:r>
              <a:rPr lang="en-GB" dirty="0">
                <a:latin typeface="Arial"/>
                <a:ea typeface="Arial"/>
                <a:cs typeface="Arial"/>
                <a:sym typeface="Arial"/>
              </a:rPr>
              <a:t> the friends and family test from April 2015 such as NHS dental practices, ambulance services</a:t>
            </a:r>
            <a:endParaRPr lang="en-GB" dirty="0"/>
          </a:p>
          <a:p>
            <a:pPr marL="628650" lvl="1" indent="-171450" algn="l" rtl="0">
              <a:lnSpc>
                <a:spcPct val="100000"/>
              </a:lnSpc>
              <a:spcBef>
                <a:spcPts val="0"/>
              </a:spcBef>
              <a:spcAft>
                <a:spcPts val="0"/>
              </a:spcAft>
              <a:buSzPts val="1400"/>
              <a:buFont typeface="Arial" panose="020B0604020202020204" pitchFamily="34" charset="0"/>
              <a:buChar char="•"/>
            </a:pPr>
            <a:r>
              <a:rPr lang="en-GB" dirty="0">
                <a:latin typeface="Arial"/>
                <a:ea typeface="Arial"/>
                <a:cs typeface="Arial"/>
                <a:sym typeface="Arial"/>
              </a:rPr>
              <a:t>Patient Reported Outcome Measures (PROMs) assess the quality of care delivered to NHS patients from the patient perspective.</a:t>
            </a:r>
            <a:r>
              <a:rPr lang="en-GB" u="sng" dirty="0">
                <a:solidFill>
                  <a:schemeClr val="hlink"/>
                </a:solidFill>
                <a:latin typeface="Arial"/>
                <a:ea typeface="Arial"/>
                <a:cs typeface="Arial"/>
                <a:sym typeface="Arial"/>
                <a:hlinkClick r:id="rId3"/>
              </a:rPr>
              <a:t> http://www.hscic.gov.uk/proms</a:t>
            </a:r>
            <a:endParaRPr lang="en-GB" dirty="0">
              <a:latin typeface="Arial"/>
              <a:ea typeface="Arial"/>
              <a:cs typeface="Arial"/>
              <a:sym typeface="Arial"/>
            </a:endParaRPr>
          </a:p>
          <a:p>
            <a:pPr marL="0" lvl="0" indent="0" algn="l" rtl="0">
              <a:lnSpc>
                <a:spcPct val="100000"/>
              </a:lnSpc>
              <a:spcBef>
                <a:spcPts val="0"/>
              </a:spcBef>
              <a:spcAft>
                <a:spcPts val="0"/>
              </a:spcAft>
              <a:buSzPts val="1400"/>
              <a:buNone/>
            </a:pPr>
            <a:endParaRPr lang="en-GB" dirty="0">
              <a:latin typeface="Arial"/>
              <a:ea typeface="Arial"/>
              <a:cs typeface="Arial"/>
              <a:sym typeface="Arial"/>
            </a:endParaRPr>
          </a:p>
          <a:p>
            <a:pPr marL="0" lvl="0" indent="0" algn="l" rtl="0">
              <a:lnSpc>
                <a:spcPct val="100000"/>
              </a:lnSpc>
              <a:spcBef>
                <a:spcPts val="0"/>
              </a:spcBef>
              <a:spcAft>
                <a:spcPts val="0"/>
              </a:spcAft>
              <a:buSzPts val="1400"/>
              <a:buNone/>
            </a:pPr>
            <a:r>
              <a:rPr lang="en-GB" dirty="0">
                <a:latin typeface="Arial"/>
                <a:ea typeface="Arial"/>
                <a:cs typeface="Arial"/>
                <a:sym typeface="Arial"/>
              </a:rPr>
              <a:t>Beyond this you will want to define your own measures to demonstrate progress. </a:t>
            </a:r>
          </a:p>
          <a:p>
            <a:pPr marL="0" lvl="0" indent="0" algn="l" rtl="0">
              <a:lnSpc>
                <a:spcPct val="100000"/>
              </a:lnSpc>
              <a:spcBef>
                <a:spcPts val="0"/>
              </a:spcBef>
              <a:spcAft>
                <a:spcPts val="0"/>
              </a:spcAft>
              <a:buSzPts val="1400"/>
              <a:buNone/>
            </a:pPr>
            <a:endParaRPr lang="en-GB" dirty="0">
              <a:latin typeface="Arial"/>
              <a:ea typeface="Arial"/>
              <a:cs typeface="Arial"/>
              <a:sym typeface="Arial"/>
            </a:endParaRPr>
          </a:p>
          <a:p>
            <a:pPr marL="0" lvl="0" indent="0" algn="l" rtl="0">
              <a:lnSpc>
                <a:spcPct val="100000"/>
              </a:lnSpc>
              <a:spcBef>
                <a:spcPts val="0"/>
              </a:spcBef>
              <a:spcAft>
                <a:spcPts val="0"/>
              </a:spcAft>
              <a:buSzPts val="1400"/>
              <a:buNone/>
            </a:pPr>
            <a:endParaRPr lang="en-GB" dirty="0">
              <a:latin typeface="Arial"/>
              <a:ea typeface="Arial"/>
              <a:cs typeface="Arial"/>
              <a:sym typeface="Arial"/>
            </a:endParaRPr>
          </a:p>
          <a:p>
            <a:pPr marL="0" lvl="0" indent="0" algn="l" rtl="0">
              <a:lnSpc>
                <a:spcPct val="100000"/>
              </a:lnSpc>
              <a:spcBef>
                <a:spcPts val="0"/>
              </a:spcBef>
              <a:spcAft>
                <a:spcPts val="0"/>
              </a:spcAft>
              <a:buSzPts val="1400"/>
              <a:buNone/>
            </a:pPr>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6</a:t>
            </a:fld>
            <a:endParaRPr lang="en-US"/>
          </a:p>
        </p:txBody>
      </p:sp>
    </p:spTree>
    <p:extLst>
      <p:ext uri="{BB962C8B-B14F-4D97-AF65-F5344CB8AC3E}">
        <p14:creationId xmlns:p14="http://schemas.microsoft.com/office/powerpoint/2010/main" val="37103245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00000"/>
              </a:lnSpc>
              <a:spcBef>
                <a:spcPts val="0"/>
              </a:spcBef>
              <a:spcAft>
                <a:spcPts val="0"/>
              </a:spcAft>
              <a:buSzPts val="1400"/>
              <a:buNone/>
            </a:pPr>
            <a:r>
              <a:rPr lang="en-GB" dirty="0">
                <a:latin typeface="Arial"/>
                <a:ea typeface="Arial"/>
                <a:cs typeface="Arial"/>
                <a:sym typeface="Arial"/>
              </a:rPr>
              <a:t>The following three criteria can be used to choose local indicators:</a:t>
            </a:r>
            <a:endParaRPr lang="en-GB" dirty="0"/>
          </a:p>
          <a:p>
            <a:pPr marL="229606" lvl="0" indent="-229606" algn="l" rtl="0">
              <a:lnSpc>
                <a:spcPct val="100000"/>
              </a:lnSpc>
              <a:spcBef>
                <a:spcPts val="0"/>
              </a:spcBef>
              <a:spcAft>
                <a:spcPts val="0"/>
              </a:spcAft>
              <a:buClr>
                <a:schemeClr val="dk1"/>
              </a:buClr>
              <a:buSzPts val="1200"/>
              <a:buFont typeface="Calibri"/>
              <a:buAutoNum type="arabicPeriod"/>
            </a:pPr>
            <a:r>
              <a:rPr lang="en-GB" dirty="0">
                <a:latin typeface="Arial"/>
                <a:ea typeface="Arial"/>
                <a:cs typeface="Arial"/>
                <a:sym typeface="Arial"/>
              </a:rPr>
              <a:t>Does the indicator communicate well? The data must be common sense and compelling. The crime rate has communication power.</a:t>
            </a:r>
            <a:endParaRPr lang="en-GB" dirty="0"/>
          </a:p>
          <a:p>
            <a:pPr marL="229606" lvl="0" indent="-229606" algn="l" rtl="0">
              <a:lnSpc>
                <a:spcPct val="100000"/>
              </a:lnSpc>
              <a:spcBef>
                <a:spcPts val="0"/>
              </a:spcBef>
              <a:spcAft>
                <a:spcPts val="0"/>
              </a:spcAft>
              <a:buClr>
                <a:schemeClr val="dk1"/>
              </a:buClr>
              <a:buSzPts val="1200"/>
              <a:buFont typeface="Calibri"/>
              <a:buAutoNum type="arabicPeriod"/>
            </a:pPr>
            <a:r>
              <a:rPr lang="en-GB" dirty="0">
                <a:latin typeface="Arial"/>
                <a:ea typeface="Arial"/>
                <a:cs typeface="Arial"/>
                <a:sym typeface="Arial"/>
              </a:rPr>
              <a:t>Does the indicator say something of central importance about the objective?</a:t>
            </a:r>
            <a:endParaRPr lang="en-GB" dirty="0"/>
          </a:p>
          <a:p>
            <a:pPr marL="229606" lvl="0" indent="-229606" algn="l" rtl="0">
              <a:lnSpc>
                <a:spcPct val="100000"/>
              </a:lnSpc>
              <a:spcBef>
                <a:spcPts val="0"/>
              </a:spcBef>
              <a:spcAft>
                <a:spcPts val="0"/>
              </a:spcAft>
              <a:buClr>
                <a:schemeClr val="dk1"/>
              </a:buClr>
              <a:buSzPts val="1200"/>
              <a:buFont typeface="Calibri"/>
              <a:buAutoNum type="arabicPeriod"/>
            </a:pPr>
            <a:r>
              <a:rPr lang="en-GB" dirty="0">
                <a:latin typeface="Arial"/>
                <a:ea typeface="Arial"/>
                <a:cs typeface="Arial"/>
                <a:sym typeface="Arial"/>
              </a:rPr>
              <a:t>Is the data reliable and consistent? How much staff time is available to collect, analyse and present findings?</a:t>
            </a:r>
            <a:endParaRPr lang="en-GB" dirty="0"/>
          </a:p>
          <a:p>
            <a:pPr marL="0" lvl="0" indent="0" algn="l" rtl="0">
              <a:lnSpc>
                <a:spcPct val="100000"/>
              </a:lnSpc>
              <a:spcBef>
                <a:spcPts val="0"/>
              </a:spcBef>
              <a:spcAft>
                <a:spcPts val="0"/>
              </a:spcAft>
              <a:buSzPts val="1400"/>
              <a:buNone/>
            </a:pPr>
            <a:endParaRPr lang="en-GB" dirty="0"/>
          </a:p>
          <a:p>
            <a:pPr marL="0" lvl="0" indent="0" algn="l" rtl="0">
              <a:lnSpc>
                <a:spcPct val="100000"/>
              </a:lnSpc>
              <a:spcBef>
                <a:spcPts val="0"/>
              </a:spcBef>
              <a:spcAft>
                <a:spcPts val="0"/>
              </a:spcAft>
              <a:buSzPts val="1400"/>
              <a:buNone/>
            </a:pPr>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7</a:t>
            </a:fld>
            <a:endParaRPr lang="en-US"/>
          </a:p>
        </p:txBody>
      </p:sp>
    </p:spTree>
    <p:extLst>
      <p:ext uri="{BB962C8B-B14F-4D97-AF65-F5344CB8AC3E}">
        <p14:creationId xmlns:p14="http://schemas.microsoft.com/office/powerpoint/2010/main" val="4721499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00000"/>
              </a:lnSpc>
              <a:spcBef>
                <a:spcPts val="0"/>
              </a:spcBef>
              <a:spcAft>
                <a:spcPts val="0"/>
              </a:spcAft>
              <a:buSzPts val="1400"/>
              <a:buNone/>
            </a:pPr>
            <a:r>
              <a:rPr lang="en-GB" sz="1000" dirty="0">
                <a:latin typeface="Arial"/>
                <a:ea typeface="Arial"/>
                <a:cs typeface="Arial"/>
                <a:sym typeface="Arial"/>
              </a:rPr>
              <a:t>We are moving onto stage 2 of this model </a:t>
            </a:r>
          </a:p>
          <a:p>
            <a:pPr marL="0" lvl="0" indent="0" algn="l" rtl="0">
              <a:lnSpc>
                <a:spcPct val="100000"/>
              </a:lnSpc>
              <a:spcBef>
                <a:spcPts val="0"/>
              </a:spcBef>
              <a:spcAft>
                <a:spcPts val="0"/>
              </a:spcAft>
              <a:buSzPts val="1400"/>
              <a:buNone/>
            </a:pPr>
            <a:endParaRPr lang="en-GB" sz="1000" dirty="0">
              <a:latin typeface="Arial"/>
              <a:ea typeface="Arial"/>
              <a:cs typeface="Arial"/>
              <a:sym typeface="Arial"/>
            </a:endParaRPr>
          </a:p>
          <a:p>
            <a:pPr marL="0" lvl="0" indent="0" algn="l" rtl="0">
              <a:lnSpc>
                <a:spcPct val="100000"/>
              </a:lnSpc>
              <a:spcBef>
                <a:spcPts val="0"/>
              </a:spcBef>
              <a:spcAft>
                <a:spcPts val="0"/>
              </a:spcAft>
              <a:buSzPts val="1400"/>
              <a:buNone/>
            </a:pPr>
            <a:r>
              <a:rPr lang="en-GB" dirty="0">
                <a:latin typeface="Arial"/>
                <a:ea typeface="Arial"/>
                <a:cs typeface="Arial"/>
                <a:sym typeface="Arial"/>
              </a:rPr>
              <a:t>The IPC performance monitoring and review model is a three stage approach – performance measurement, performance monitoring, and evaluation. </a:t>
            </a:r>
            <a:endParaRPr lang="en-GB" dirty="0"/>
          </a:p>
          <a:p>
            <a:pPr marL="229606" lvl="0" indent="-229606" algn="l" rtl="0">
              <a:lnSpc>
                <a:spcPct val="100000"/>
              </a:lnSpc>
              <a:spcBef>
                <a:spcPts val="0"/>
              </a:spcBef>
              <a:spcAft>
                <a:spcPts val="0"/>
              </a:spcAft>
              <a:buSzPts val="1400"/>
              <a:buNone/>
            </a:pPr>
            <a:endParaRPr lang="en-GB" sz="900" dirty="0">
              <a:latin typeface="Arial"/>
              <a:ea typeface="Arial"/>
              <a:cs typeface="Arial"/>
              <a:sym typeface="Arial"/>
            </a:endParaRPr>
          </a:p>
          <a:p>
            <a:pPr marL="229606" lvl="0" indent="-229606" algn="l" rtl="0">
              <a:lnSpc>
                <a:spcPct val="100000"/>
              </a:lnSpc>
              <a:spcBef>
                <a:spcPts val="0"/>
              </a:spcBef>
              <a:spcAft>
                <a:spcPts val="0"/>
              </a:spcAft>
              <a:buClr>
                <a:schemeClr val="dk1"/>
              </a:buClr>
              <a:buSzPts val="1200"/>
              <a:buFont typeface="Arial"/>
              <a:buAutoNum type="arabicPeriod"/>
            </a:pPr>
            <a:r>
              <a:rPr lang="en-GB" dirty="0">
                <a:latin typeface="Arial"/>
                <a:ea typeface="Arial"/>
                <a:cs typeface="Arial"/>
                <a:sym typeface="Arial"/>
              </a:rPr>
              <a:t>Performance Measurement is about defining measures (or indicators), which should be specified in specs/contracts. Remember that an objective is what you want to achieve and an indicator is what you need to count to know if that objective has been achieved. So, your measures (or indicators or KPIs) should relate back to the purpose/aims of the service. </a:t>
            </a:r>
            <a:endParaRPr lang="en-GB" dirty="0"/>
          </a:p>
          <a:p>
            <a:pPr marL="229606" lvl="0" indent="-229606" algn="l" rtl="0">
              <a:lnSpc>
                <a:spcPct val="100000"/>
              </a:lnSpc>
              <a:spcBef>
                <a:spcPts val="0"/>
              </a:spcBef>
              <a:spcAft>
                <a:spcPts val="0"/>
              </a:spcAft>
              <a:buClr>
                <a:schemeClr val="dk1"/>
              </a:buClr>
              <a:buSzPts val="1200"/>
              <a:buFont typeface="Arial"/>
              <a:buAutoNum type="arabicPeriod"/>
            </a:pPr>
            <a:r>
              <a:rPr lang="en-GB" b="1" dirty="0">
                <a:latin typeface="Arial"/>
                <a:ea typeface="Arial"/>
                <a:cs typeface="Arial"/>
                <a:sym typeface="Arial"/>
              </a:rPr>
              <a:t>'Monitoring' means regularly measuring what's going on with your service, your schemes or the effect of your activity. </a:t>
            </a:r>
            <a:endParaRPr lang="en-GB" b="1" dirty="0"/>
          </a:p>
          <a:p>
            <a:pPr marL="229606" lvl="0" indent="-229606" algn="l" rtl="0">
              <a:lnSpc>
                <a:spcPct val="100000"/>
              </a:lnSpc>
              <a:spcBef>
                <a:spcPts val="0"/>
              </a:spcBef>
              <a:spcAft>
                <a:spcPts val="0"/>
              </a:spcAft>
              <a:buClr>
                <a:schemeClr val="dk1"/>
              </a:buClr>
              <a:buSzPts val="1200"/>
              <a:buFont typeface="Arial"/>
              <a:buAutoNum type="arabicPeriod"/>
            </a:pPr>
            <a:r>
              <a:rPr lang="en-GB" dirty="0">
                <a:latin typeface="Arial"/>
                <a:ea typeface="Arial"/>
                <a:cs typeface="Arial"/>
                <a:sym typeface="Arial"/>
              </a:rPr>
              <a:t>Once the information has been captured it then needs to be analysed and acted upon to be of use. 'Evaluating' means drawing conclusions from the monitoring data on how well the service or schemes are performing or the effect of the activity. </a:t>
            </a:r>
            <a:endParaRPr lang="en-GB" dirty="0"/>
          </a:p>
          <a:p>
            <a:pPr marL="0" lvl="0" indent="0" algn="l" rtl="0">
              <a:lnSpc>
                <a:spcPct val="100000"/>
              </a:lnSpc>
              <a:spcBef>
                <a:spcPts val="0"/>
              </a:spcBef>
              <a:spcAft>
                <a:spcPts val="0"/>
              </a:spcAft>
              <a:buSzPts val="1400"/>
              <a:buNone/>
            </a:pPr>
            <a:endParaRPr lang="en-GB" dirty="0">
              <a:latin typeface="Arial"/>
              <a:ea typeface="Arial"/>
              <a:cs typeface="Arial"/>
              <a:sym typeface="Arial"/>
            </a:endParaRPr>
          </a:p>
          <a:p>
            <a:endParaRPr lang="en-GB" dirty="0"/>
          </a:p>
          <a:p>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8</a:t>
            </a:fld>
            <a:endParaRPr lang="en-US"/>
          </a:p>
        </p:txBody>
      </p:sp>
    </p:spTree>
    <p:extLst>
      <p:ext uri="{BB962C8B-B14F-4D97-AF65-F5344CB8AC3E}">
        <p14:creationId xmlns:p14="http://schemas.microsoft.com/office/powerpoint/2010/main" val="28792163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previously discussed, when thinking about impact and outcomes, there are a number of levels you might wish to consider and monitor to know that the service you have commissioned is making the intended difference. </a:t>
            </a:r>
            <a:endParaRPr lang="en-GB" dirty="0"/>
          </a:p>
        </p:txBody>
      </p:sp>
      <p:sp>
        <p:nvSpPr>
          <p:cNvPr id="4" name="Slide Number Placeholder 3"/>
          <p:cNvSpPr>
            <a:spLocks noGrp="1"/>
          </p:cNvSpPr>
          <p:nvPr>
            <p:ph type="sldNum" sz="quarter" idx="5"/>
          </p:nvPr>
        </p:nvSpPr>
        <p:spPr/>
        <p:txBody>
          <a:bodyPr/>
          <a:lstStyle/>
          <a:p>
            <a:fld id="{77F15030-F269-C645-865D-789DE9782CCF}" type="slidenum">
              <a:rPr lang="en-US" smtClean="0"/>
              <a:t>9</a:t>
            </a:fld>
            <a:endParaRPr lang="en-US"/>
          </a:p>
        </p:txBody>
      </p:sp>
    </p:spTree>
    <p:extLst>
      <p:ext uri="{BB962C8B-B14F-4D97-AF65-F5344CB8AC3E}">
        <p14:creationId xmlns:p14="http://schemas.microsoft.com/office/powerpoint/2010/main" val="13109398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B75A1F2D-08EC-E505-A62C-67131DEA8396}"/>
              </a:ext>
            </a:extLst>
          </p:cNvPr>
          <p:cNvSpPr>
            <a:spLocks noGrp="1"/>
          </p:cNvSpPr>
          <p:nvPr>
            <p:ph type="body" sz="quarter" idx="10" hasCustomPrompt="1"/>
          </p:nvPr>
        </p:nvSpPr>
        <p:spPr>
          <a:xfrm>
            <a:off x="755650" y="2587955"/>
            <a:ext cx="7632700" cy="715963"/>
          </a:xfrm>
          <a:prstGeom prst="rect">
            <a:avLst/>
          </a:prstGeom>
        </p:spPr>
        <p:txBody>
          <a:bodyPr/>
          <a:lstStyle>
            <a:lvl1pPr marL="0" indent="0" algn="ctr">
              <a:buNone/>
              <a:defRPr sz="4000" b="1">
                <a:solidFill>
                  <a:schemeClr val="bg1"/>
                </a:solidFill>
                <a:latin typeface="+mn-lt"/>
                <a:ea typeface="Lato" panose="020F0502020204030203" pitchFamily="34" charset="0"/>
                <a:cs typeface="Lato" panose="020F0502020204030203" pitchFamily="34" charset="0"/>
              </a:defRPr>
            </a:lvl1pPr>
            <a:lvl2pPr marL="457200" indent="0" algn="ctr">
              <a:buNone/>
              <a:defRPr b="1">
                <a:solidFill>
                  <a:schemeClr val="accent3"/>
                </a:solidFill>
                <a:latin typeface="Lato" panose="020F0502020204030203" pitchFamily="34" charset="0"/>
                <a:ea typeface="Lato" panose="020F0502020204030203" pitchFamily="34" charset="0"/>
                <a:cs typeface="Lato" panose="020F0502020204030203" pitchFamily="34" charset="0"/>
              </a:defRPr>
            </a:lvl2pPr>
            <a:lvl3pPr marL="914400" indent="0">
              <a:buNone/>
              <a:defRPr/>
            </a:lvl3pPr>
            <a:lvl4pPr marL="1371600" indent="0">
              <a:buNone/>
              <a:defRPr/>
            </a:lvl4pPr>
            <a:lvl5pPr marL="1828800" indent="0">
              <a:buNone/>
              <a:defRPr/>
            </a:lvl5pPr>
          </a:lstStyle>
          <a:p>
            <a:pPr lvl="0"/>
            <a:r>
              <a:rPr lang="en-GB" dirty="0"/>
              <a:t>Insert Presentation Title Here</a:t>
            </a:r>
          </a:p>
        </p:txBody>
      </p:sp>
      <p:sp>
        <p:nvSpPr>
          <p:cNvPr id="18" name="Text Placeholder 17">
            <a:extLst>
              <a:ext uri="{FF2B5EF4-FFF2-40B4-BE49-F238E27FC236}">
                <a16:creationId xmlns:a16="http://schemas.microsoft.com/office/drawing/2014/main" id="{1A500149-D338-65FD-649E-B40F0651B636}"/>
              </a:ext>
            </a:extLst>
          </p:cNvPr>
          <p:cNvSpPr>
            <a:spLocks noGrp="1"/>
          </p:cNvSpPr>
          <p:nvPr>
            <p:ph type="body" sz="quarter" idx="11" hasCustomPrompt="1"/>
          </p:nvPr>
        </p:nvSpPr>
        <p:spPr>
          <a:xfrm>
            <a:off x="755650" y="3579813"/>
            <a:ext cx="7632700" cy="715962"/>
          </a:xfrm>
        </p:spPr>
        <p:txBody>
          <a:bodyPr/>
          <a:lstStyle>
            <a:lvl1pPr marL="0" indent="0" algn="ctr">
              <a:buNone/>
              <a:defRPr>
                <a:latin typeface="+mn-lt"/>
              </a:defRPr>
            </a:lvl1pPr>
            <a:lvl2pPr marL="457200" indent="0">
              <a:buNone/>
              <a:defRPr/>
            </a:lvl2pPr>
          </a:lstStyle>
          <a:p>
            <a:pPr lvl="0"/>
            <a:r>
              <a:rPr lang="en-GB" dirty="0"/>
              <a:t>Insert Optional Subtitle Here</a:t>
            </a:r>
          </a:p>
        </p:txBody>
      </p:sp>
    </p:spTree>
    <p:extLst>
      <p:ext uri="{BB962C8B-B14F-4D97-AF65-F5344CB8AC3E}">
        <p14:creationId xmlns:p14="http://schemas.microsoft.com/office/powerpoint/2010/main" val="224567301"/>
      </p:ext>
    </p:extLst>
  </p:cSld>
  <p:clrMapOvr>
    <a:masterClrMapping/>
  </p:clrMapOvr>
  <p:extLst>
    <p:ext uri="{DCECCB84-F9BA-43D5-87BE-67443E8EF086}">
      <p15:sldGuideLst xmlns:p15="http://schemas.microsoft.com/office/powerpoint/2012/main">
        <p15:guide id="2" pos="476"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hree Points Boxe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992C08F-0962-CC4B-28C5-A849510C9B13}"/>
              </a:ext>
            </a:extLst>
          </p:cNvPr>
          <p:cNvSpPr>
            <a:spLocks noGrp="1"/>
          </p:cNvSpPr>
          <p:nvPr>
            <p:ph type="title"/>
          </p:nvPr>
        </p:nvSpPr>
        <p:spPr/>
        <p:txBody>
          <a:bodyPr/>
          <a:lstStyle>
            <a:lvl1pPr algn="l">
              <a:defRPr/>
            </a:lvl1pPr>
          </a:lstStyle>
          <a:p>
            <a:r>
              <a:rPr lang="en-GB" dirty="0"/>
              <a:t>Click to edit Master title style</a:t>
            </a:r>
          </a:p>
        </p:txBody>
      </p:sp>
      <p:sp>
        <p:nvSpPr>
          <p:cNvPr id="2" name="Picture Placeholder 4">
            <a:extLst>
              <a:ext uri="{FF2B5EF4-FFF2-40B4-BE49-F238E27FC236}">
                <a16:creationId xmlns:a16="http://schemas.microsoft.com/office/drawing/2014/main" id="{2DC66F47-5385-38EB-27CF-32BC49E724ED}"/>
              </a:ext>
            </a:extLst>
          </p:cNvPr>
          <p:cNvSpPr>
            <a:spLocks noGrp="1"/>
          </p:cNvSpPr>
          <p:nvPr>
            <p:ph type="pic" sz="quarter" idx="13"/>
          </p:nvPr>
        </p:nvSpPr>
        <p:spPr>
          <a:xfrm>
            <a:off x="767156" y="1547632"/>
            <a:ext cx="2288879" cy="2679319"/>
          </a:xfrm>
          <a:prstGeom prst="rect">
            <a:avLst/>
          </a:prstGeom>
        </p:spPr>
        <p:txBody>
          <a:bodyPr/>
          <a:lstStyle/>
          <a:p>
            <a:endParaRPr lang="en-GB" dirty="0"/>
          </a:p>
        </p:txBody>
      </p:sp>
      <p:sp>
        <p:nvSpPr>
          <p:cNvPr id="3" name="Picture Placeholder 4">
            <a:extLst>
              <a:ext uri="{FF2B5EF4-FFF2-40B4-BE49-F238E27FC236}">
                <a16:creationId xmlns:a16="http://schemas.microsoft.com/office/drawing/2014/main" id="{E20FDA76-2213-B716-1129-1D5512E7A8A2}"/>
              </a:ext>
            </a:extLst>
          </p:cNvPr>
          <p:cNvSpPr>
            <a:spLocks noGrp="1"/>
          </p:cNvSpPr>
          <p:nvPr>
            <p:ph type="pic" sz="quarter" idx="14"/>
          </p:nvPr>
        </p:nvSpPr>
        <p:spPr>
          <a:xfrm>
            <a:off x="3432100" y="1547632"/>
            <a:ext cx="2288879" cy="2679319"/>
          </a:xfrm>
          <a:prstGeom prst="rect">
            <a:avLst/>
          </a:prstGeom>
        </p:spPr>
      </p:sp>
      <p:sp>
        <p:nvSpPr>
          <p:cNvPr id="5" name="Picture Placeholder 4">
            <a:extLst>
              <a:ext uri="{FF2B5EF4-FFF2-40B4-BE49-F238E27FC236}">
                <a16:creationId xmlns:a16="http://schemas.microsoft.com/office/drawing/2014/main" id="{86E20CBB-667A-910D-20AE-B4756D03381E}"/>
              </a:ext>
            </a:extLst>
          </p:cNvPr>
          <p:cNvSpPr>
            <a:spLocks noGrp="1"/>
          </p:cNvSpPr>
          <p:nvPr>
            <p:ph type="pic" sz="quarter" idx="15"/>
          </p:nvPr>
        </p:nvSpPr>
        <p:spPr>
          <a:xfrm>
            <a:off x="6097044" y="1547632"/>
            <a:ext cx="2288879" cy="2679319"/>
          </a:xfrm>
          <a:prstGeom prst="rect">
            <a:avLst/>
          </a:prstGeom>
        </p:spPr>
      </p:sp>
      <p:sp>
        <p:nvSpPr>
          <p:cNvPr id="9" name="Text Placeholder 32">
            <a:extLst>
              <a:ext uri="{FF2B5EF4-FFF2-40B4-BE49-F238E27FC236}">
                <a16:creationId xmlns:a16="http://schemas.microsoft.com/office/drawing/2014/main" id="{4F507DD5-E541-41F9-5485-2600CC735474}"/>
              </a:ext>
            </a:extLst>
          </p:cNvPr>
          <p:cNvSpPr>
            <a:spLocks noGrp="1"/>
          </p:cNvSpPr>
          <p:nvPr>
            <p:ph type="body" sz="quarter" idx="16" hasCustomPrompt="1"/>
          </p:nvPr>
        </p:nvSpPr>
        <p:spPr>
          <a:xfrm>
            <a:off x="767156" y="4477109"/>
            <a:ext cx="2288879" cy="860066"/>
          </a:xfrm>
          <a:prstGeom prst="rect">
            <a:avLst/>
          </a:prstGeom>
          <a:solidFill>
            <a:schemeClr val="accent3"/>
          </a:solidFill>
        </p:spPr>
        <p:txBody>
          <a:bodyPr lIns="90000" tIns="90000" bIns="90000" anchor="ctr"/>
          <a:lstStyle>
            <a:lvl1pPr marL="0" indent="0" algn="ctr">
              <a:buNone/>
              <a:defRPr>
                <a:solidFill>
                  <a:schemeClr val="bg1"/>
                </a:solidFill>
              </a:defRPr>
            </a:lvl1pPr>
            <a:lvl2pPr marL="457200" indent="0">
              <a:buNone/>
              <a:defRPr/>
            </a:lvl2pPr>
            <a:lvl3pPr marL="914400" indent="0">
              <a:buNone/>
              <a:defRPr/>
            </a:lvl3pPr>
          </a:lstStyle>
          <a:p>
            <a:pPr lvl="0"/>
            <a:r>
              <a:rPr lang="en-GB" dirty="0"/>
              <a:t>Point 1</a:t>
            </a:r>
          </a:p>
        </p:txBody>
      </p:sp>
      <p:sp>
        <p:nvSpPr>
          <p:cNvPr id="6" name="Text Placeholder 32">
            <a:extLst>
              <a:ext uri="{FF2B5EF4-FFF2-40B4-BE49-F238E27FC236}">
                <a16:creationId xmlns:a16="http://schemas.microsoft.com/office/drawing/2014/main" id="{DC3B1A74-5CAC-444F-D517-0909793F426C}"/>
              </a:ext>
            </a:extLst>
          </p:cNvPr>
          <p:cNvSpPr>
            <a:spLocks noGrp="1"/>
          </p:cNvSpPr>
          <p:nvPr>
            <p:ph type="body" sz="quarter" idx="17" hasCustomPrompt="1"/>
          </p:nvPr>
        </p:nvSpPr>
        <p:spPr>
          <a:xfrm>
            <a:off x="3427560" y="4477109"/>
            <a:ext cx="2288879" cy="860066"/>
          </a:xfrm>
          <a:prstGeom prst="rect">
            <a:avLst/>
          </a:prstGeom>
          <a:solidFill>
            <a:schemeClr val="tx2"/>
          </a:solidFill>
        </p:spPr>
        <p:txBody>
          <a:bodyPr lIns="90000" tIns="90000" bIns="90000" anchor="ctr"/>
          <a:lstStyle>
            <a:lvl1pPr marL="0" indent="0" algn="ctr">
              <a:buNone/>
              <a:defRPr>
                <a:solidFill>
                  <a:schemeClr val="bg1"/>
                </a:solidFill>
              </a:defRPr>
            </a:lvl1pPr>
            <a:lvl2pPr marL="457200" indent="0">
              <a:buNone/>
              <a:defRPr/>
            </a:lvl2pPr>
            <a:lvl3pPr marL="914400" indent="0">
              <a:buNone/>
              <a:defRPr/>
            </a:lvl3pPr>
          </a:lstStyle>
          <a:p>
            <a:pPr lvl="0"/>
            <a:r>
              <a:rPr lang="en-GB" dirty="0"/>
              <a:t>Point 1</a:t>
            </a:r>
          </a:p>
        </p:txBody>
      </p:sp>
      <p:sp>
        <p:nvSpPr>
          <p:cNvPr id="8" name="Text Placeholder 32">
            <a:extLst>
              <a:ext uri="{FF2B5EF4-FFF2-40B4-BE49-F238E27FC236}">
                <a16:creationId xmlns:a16="http://schemas.microsoft.com/office/drawing/2014/main" id="{FEE211D2-9881-9EA3-CEBE-07E145AFE147}"/>
              </a:ext>
            </a:extLst>
          </p:cNvPr>
          <p:cNvSpPr>
            <a:spLocks noGrp="1"/>
          </p:cNvSpPr>
          <p:nvPr>
            <p:ph type="body" sz="quarter" idx="18" hasCustomPrompt="1"/>
          </p:nvPr>
        </p:nvSpPr>
        <p:spPr>
          <a:xfrm>
            <a:off x="6087965" y="4477109"/>
            <a:ext cx="2300385" cy="860066"/>
          </a:xfrm>
          <a:prstGeom prst="rect">
            <a:avLst/>
          </a:prstGeom>
          <a:solidFill>
            <a:schemeClr val="accent1"/>
          </a:solidFill>
        </p:spPr>
        <p:txBody>
          <a:bodyPr lIns="90000" tIns="90000" bIns="90000" anchor="ctr"/>
          <a:lstStyle>
            <a:lvl1pPr marL="0" indent="0" algn="ctr">
              <a:buNone/>
              <a:defRPr>
                <a:solidFill>
                  <a:schemeClr val="bg1"/>
                </a:solidFill>
              </a:defRPr>
            </a:lvl1pPr>
            <a:lvl2pPr marL="457200" indent="0">
              <a:buNone/>
              <a:defRPr/>
            </a:lvl2pPr>
            <a:lvl3pPr marL="914400" indent="0">
              <a:buNone/>
              <a:defRPr/>
            </a:lvl3pPr>
          </a:lstStyle>
          <a:p>
            <a:pPr lvl="0"/>
            <a:r>
              <a:rPr lang="en-GB" dirty="0"/>
              <a:t>Point 1</a:t>
            </a:r>
          </a:p>
        </p:txBody>
      </p:sp>
    </p:spTree>
    <p:extLst>
      <p:ext uri="{BB962C8B-B14F-4D97-AF65-F5344CB8AC3E}">
        <p14:creationId xmlns:p14="http://schemas.microsoft.com/office/powerpoint/2010/main" val="869458597"/>
      </p:ext>
    </p:extLst>
  </p:cSld>
  <p:clrMapOvr>
    <a:masterClrMapping/>
  </p:clrMapOvr>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Points">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992C08F-0962-CC4B-28C5-A849510C9B13}"/>
              </a:ext>
            </a:extLst>
          </p:cNvPr>
          <p:cNvSpPr>
            <a:spLocks noGrp="1"/>
          </p:cNvSpPr>
          <p:nvPr>
            <p:ph type="title"/>
          </p:nvPr>
        </p:nvSpPr>
        <p:spPr/>
        <p:txBody>
          <a:bodyPr/>
          <a:lstStyle>
            <a:lvl1pPr algn="l">
              <a:defRPr/>
            </a:lvl1pPr>
          </a:lstStyle>
          <a:p>
            <a:r>
              <a:rPr lang="en-GB" dirty="0"/>
              <a:t>Click to edit Master title style</a:t>
            </a:r>
          </a:p>
        </p:txBody>
      </p:sp>
      <p:sp>
        <p:nvSpPr>
          <p:cNvPr id="2" name="Picture Placeholder 4">
            <a:extLst>
              <a:ext uri="{FF2B5EF4-FFF2-40B4-BE49-F238E27FC236}">
                <a16:creationId xmlns:a16="http://schemas.microsoft.com/office/drawing/2014/main" id="{2DC66F47-5385-38EB-27CF-32BC49E724ED}"/>
              </a:ext>
            </a:extLst>
          </p:cNvPr>
          <p:cNvSpPr>
            <a:spLocks noGrp="1"/>
          </p:cNvSpPr>
          <p:nvPr>
            <p:ph type="pic" sz="quarter" idx="13"/>
          </p:nvPr>
        </p:nvSpPr>
        <p:spPr>
          <a:xfrm>
            <a:off x="767155" y="1547632"/>
            <a:ext cx="3666821" cy="2679319"/>
          </a:xfrm>
          <a:prstGeom prst="rect">
            <a:avLst/>
          </a:prstGeom>
        </p:spPr>
        <p:txBody>
          <a:bodyPr/>
          <a:lstStyle/>
          <a:p>
            <a:endParaRPr lang="en-GB" dirty="0"/>
          </a:p>
        </p:txBody>
      </p:sp>
      <p:sp>
        <p:nvSpPr>
          <p:cNvPr id="3" name="Picture Placeholder 4">
            <a:extLst>
              <a:ext uri="{FF2B5EF4-FFF2-40B4-BE49-F238E27FC236}">
                <a16:creationId xmlns:a16="http://schemas.microsoft.com/office/drawing/2014/main" id="{E20FDA76-2213-B716-1129-1D5512E7A8A2}"/>
              </a:ext>
            </a:extLst>
          </p:cNvPr>
          <p:cNvSpPr>
            <a:spLocks noGrp="1"/>
          </p:cNvSpPr>
          <p:nvPr>
            <p:ph type="pic" sz="quarter" idx="14"/>
          </p:nvPr>
        </p:nvSpPr>
        <p:spPr>
          <a:xfrm>
            <a:off x="4719714" y="1547632"/>
            <a:ext cx="3666821" cy="2679319"/>
          </a:xfrm>
          <a:prstGeom prst="rect">
            <a:avLst/>
          </a:prstGeom>
        </p:spPr>
      </p:sp>
      <p:sp>
        <p:nvSpPr>
          <p:cNvPr id="9" name="Text Placeholder 32">
            <a:extLst>
              <a:ext uri="{FF2B5EF4-FFF2-40B4-BE49-F238E27FC236}">
                <a16:creationId xmlns:a16="http://schemas.microsoft.com/office/drawing/2014/main" id="{4F507DD5-E541-41F9-5485-2600CC735474}"/>
              </a:ext>
            </a:extLst>
          </p:cNvPr>
          <p:cNvSpPr>
            <a:spLocks noGrp="1"/>
          </p:cNvSpPr>
          <p:nvPr>
            <p:ph type="body" sz="quarter" idx="16" hasCustomPrompt="1"/>
          </p:nvPr>
        </p:nvSpPr>
        <p:spPr>
          <a:xfrm>
            <a:off x="767156" y="4477109"/>
            <a:ext cx="3666820" cy="860066"/>
          </a:xfrm>
          <a:prstGeom prst="rect">
            <a:avLst/>
          </a:prstGeom>
        </p:spPr>
        <p:txBody>
          <a:bodyPr/>
          <a:lstStyle>
            <a:lvl1pPr marL="0" indent="0" algn="ctr">
              <a:buNone/>
              <a:defRPr/>
            </a:lvl1pPr>
            <a:lvl2pPr marL="457200" indent="0">
              <a:buNone/>
              <a:defRPr/>
            </a:lvl2pPr>
            <a:lvl3pPr marL="914400" indent="0">
              <a:buNone/>
              <a:defRPr/>
            </a:lvl3pPr>
          </a:lstStyle>
          <a:p>
            <a:pPr lvl="0"/>
            <a:r>
              <a:rPr lang="en-GB" dirty="0"/>
              <a:t>Point 1</a:t>
            </a:r>
          </a:p>
        </p:txBody>
      </p:sp>
      <p:sp>
        <p:nvSpPr>
          <p:cNvPr id="10" name="Text Placeholder 32">
            <a:extLst>
              <a:ext uri="{FF2B5EF4-FFF2-40B4-BE49-F238E27FC236}">
                <a16:creationId xmlns:a16="http://schemas.microsoft.com/office/drawing/2014/main" id="{35E8906D-5CB8-24BC-99B7-967E0669DCDB}"/>
              </a:ext>
            </a:extLst>
          </p:cNvPr>
          <p:cNvSpPr>
            <a:spLocks noGrp="1"/>
          </p:cNvSpPr>
          <p:nvPr>
            <p:ph type="body" sz="quarter" idx="17" hasCustomPrompt="1"/>
          </p:nvPr>
        </p:nvSpPr>
        <p:spPr>
          <a:xfrm>
            <a:off x="4719714" y="4477109"/>
            <a:ext cx="3666821" cy="860066"/>
          </a:xfrm>
          <a:prstGeom prst="rect">
            <a:avLst/>
          </a:prstGeom>
        </p:spPr>
        <p:txBody>
          <a:bodyPr/>
          <a:lstStyle>
            <a:lvl1pPr marL="0" indent="0" algn="ctr">
              <a:buNone/>
              <a:defRPr/>
            </a:lvl1pPr>
            <a:lvl2pPr marL="457200" indent="0">
              <a:buNone/>
              <a:defRPr/>
            </a:lvl2pPr>
            <a:lvl3pPr marL="914400" indent="0">
              <a:buNone/>
              <a:defRPr/>
            </a:lvl3pPr>
          </a:lstStyle>
          <a:p>
            <a:pPr lvl="0"/>
            <a:r>
              <a:rPr lang="en-GB" dirty="0"/>
              <a:t>Point 2</a:t>
            </a:r>
          </a:p>
        </p:txBody>
      </p:sp>
    </p:spTree>
    <p:extLst>
      <p:ext uri="{BB962C8B-B14F-4D97-AF65-F5344CB8AC3E}">
        <p14:creationId xmlns:p14="http://schemas.microsoft.com/office/powerpoint/2010/main" val="2403722540"/>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31" name="Title 30">
            <a:extLst>
              <a:ext uri="{FF2B5EF4-FFF2-40B4-BE49-F238E27FC236}">
                <a16:creationId xmlns:a16="http://schemas.microsoft.com/office/drawing/2014/main" id="{2120FD31-ECE2-E86E-896F-CB6CF724CD0F}"/>
              </a:ext>
            </a:extLst>
          </p:cNvPr>
          <p:cNvSpPr>
            <a:spLocks noGrp="1"/>
          </p:cNvSpPr>
          <p:nvPr>
            <p:ph type="title"/>
          </p:nvPr>
        </p:nvSpPr>
        <p:spPr/>
        <p:txBody>
          <a:bodyPr/>
          <a:lstStyle/>
          <a:p>
            <a:r>
              <a:rPr lang="en-GB" dirty="0"/>
              <a:t>Click to edit Master title style</a:t>
            </a:r>
          </a:p>
        </p:txBody>
      </p:sp>
      <p:sp>
        <p:nvSpPr>
          <p:cNvPr id="33" name="Text Placeholder 32">
            <a:extLst>
              <a:ext uri="{FF2B5EF4-FFF2-40B4-BE49-F238E27FC236}">
                <a16:creationId xmlns:a16="http://schemas.microsoft.com/office/drawing/2014/main" id="{A26010FD-B543-96D3-D13A-CB88B9866F6C}"/>
              </a:ext>
            </a:extLst>
          </p:cNvPr>
          <p:cNvSpPr>
            <a:spLocks noGrp="1"/>
          </p:cNvSpPr>
          <p:nvPr>
            <p:ph type="body" sz="quarter" idx="10"/>
          </p:nvPr>
        </p:nvSpPr>
        <p:spPr>
          <a:xfrm>
            <a:off x="764275" y="1543648"/>
            <a:ext cx="7617600" cy="3793527"/>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Tree>
    <p:extLst>
      <p:ext uri="{BB962C8B-B14F-4D97-AF65-F5344CB8AC3E}">
        <p14:creationId xmlns:p14="http://schemas.microsoft.com/office/powerpoint/2010/main" val="2654276279"/>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Two Textboxes">
    <p:spTree>
      <p:nvGrpSpPr>
        <p:cNvPr id="1" name=""/>
        <p:cNvGrpSpPr/>
        <p:nvPr/>
      </p:nvGrpSpPr>
      <p:grpSpPr>
        <a:xfrm>
          <a:off x="0" y="0"/>
          <a:ext cx="0" cy="0"/>
          <a:chOff x="0" y="0"/>
          <a:chExt cx="0" cy="0"/>
        </a:xfrm>
      </p:grpSpPr>
      <p:sp>
        <p:nvSpPr>
          <p:cNvPr id="31" name="Title 30">
            <a:extLst>
              <a:ext uri="{FF2B5EF4-FFF2-40B4-BE49-F238E27FC236}">
                <a16:creationId xmlns:a16="http://schemas.microsoft.com/office/drawing/2014/main" id="{2120FD31-ECE2-E86E-896F-CB6CF724CD0F}"/>
              </a:ext>
            </a:extLst>
          </p:cNvPr>
          <p:cNvSpPr>
            <a:spLocks noGrp="1"/>
          </p:cNvSpPr>
          <p:nvPr>
            <p:ph type="title"/>
          </p:nvPr>
        </p:nvSpPr>
        <p:spPr/>
        <p:txBody>
          <a:bodyPr/>
          <a:lstStyle/>
          <a:p>
            <a:r>
              <a:rPr lang="en-GB" dirty="0"/>
              <a:t>Click to edit Master title style</a:t>
            </a:r>
          </a:p>
        </p:txBody>
      </p:sp>
      <p:sp>
        <p:nvSpPr>
          <p:cNvPr id="33" name="Text Placeholder 32">
            <a:extLst>
              <a:ext uri="{FF2B5EF4-FFF2-40B4-BE49-F238E27FC236}">
                <a16:creationId xmlns:a16="http://schemas.microsoft.com/office/drawing/2014/main" id="{A26010FD-B543-96D3-D13A-CB88B9866F6C}"/>
              </a:ext>
            </a:extLst>
          </p:cNvPr>
          <p:cNvSpPr>
            <a:spLocks noGrp="1"/>
          </p:cNvSpPr>
          <p:nvPr>
            <p:ph type="body" sz="quarter" idx="10"/>
          </p:nvPr>
        </p:nvSpPr>
        <p:spPr>
          <a:xfrm>
            <a:off x="764275" y="1543648"/>
            <a:ext cx="3668400" cy="3793527"/>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3" name="Text Placeholder 32">
            <a:extLst>
              <a:ext uri="{FF2B5EF4-FFF2-40B4-BE49-F238E27FC236}">
                <a16:creationId xmlns:a16="http://schemas.microsoft.com/office/drawing/2014/main" id="{66E72B30-A215-9D37-61B1-79038B27FAE3}"/>
              </a:ext>
            </a:extLst>
          </p:cNvPr>
          <p:cNvSpPr>
            <a:spLocks noGrp="1"/>
          </p:cNvSpPr>
          <p:nvPr>
            <p:ph type="body" sz="quarter" idx="11"/>
          </p:nvPr>
        </p:nvSpPr>
        <p:spPr>
          <a:xfrm>
            <a:off x="4718647" y="1543648"/>
            <a:ext cx="3668400" cy="3793527"/>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Tree>
    <p:extLst>
      <p:ext uri="{BB962C8B-B14F-4D97-AF65-F5344CB8AC3E}">
        <p14:creationId xmlns:p14="http://schemas.microsoft.com/office/powerpoint/2010/main" val="2632207237"/>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eft Text, Right Imag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32F2D9C-9E99-3079-FECA-BC81DCA09430}"/>
              </a:ext>
            </a:extLst>
          </p:cNvPr>
          <p:cNvSpPr>
            <a:spLocks noGrp="1"/>
          </p:cNvSpPr>
          <p:nvPr>
            <p:ph type="pic" sz="quarter" idx="10"/>
          </p:nvPr>
        </p:nvSpPr>
        <p:spPr>
          <a:xfrm>
            <a:off x="5520906" y="1543647"/>
            <a:ext cx="2867444" cy="3793527"/>
          </a:xfrm>
          <a:prstGeom prst="rect">
            <a:avLst/>
          </a:prstGeom>
        </p:spPr>
        <p:txBody>
          <a:bodyPr/>
          <a:lstStyle/>
          <a:p>
            <a:endParaRPr lang="en-GB" dirty="0"/>
          </a:p>
        </p:txBody>
      </p:sp>
      <p:sp>
        <p:nvSpPr>
          <p:cNvPr id="4" name="Title 3">
            <a:extLst>
              <a:ext uri="{FF2B5EF4-FFF2-40B4-BE49-F238E27FC236}">
                <a16:creationId xmlns:a16="http://schemas.microsoft.com/office/drawing/2014/main" id="{5992C08F-0962-CC4B-28C5-A849510C9B13}"/>
              </a:ext>
            </a:extLst>
          </p:cNvPr>
          <p:cNvSpPr>
            <a:spLocks noGrp="1"/>
          </p:cNvSpPr>
          <p:nvPr>
            <p:ph type="title"/>
          </p:nvPr>
        </p:nvSpPr>
        <p:spPr/>
        <p:txBody>
          <a:bodyPr/>
          <a:lstStyle/>
          <a:p>
            <a:r>
              <a:rPr lang="en-GB" dirty="0"/>
              <a:t>Click to edit Master title style</a:t>
            </a:r>
          </a:p>
        </p:txBody>
      </p:sp>
      <p:sp>
        <p:nvSpPr>
          <p:cNvPr id="8" name="Text Placeholder 32">
            <a:extLst>
              <a:ext uri="{FF2B5EF4-FFF2-40B4-BE49-F238E27FC236}">
                <a16:creationId xmlns:a16="http://schemas.microsoft.com/office/drawing/2014/main" id="{024A0BDA-E776-0894-E34E-DAF05A406AC2}"/>
              </a:ext>
            </a:extLst>
          </p:cNvPr>
          <p:cNvSpPr>
            <a:spLocks noGrp="1"/>
          </p:cNvSpPr>
          <p:nvPr>
            <p:ph type="body" sz="quarter" idx="11"/>
          </p:nvPr>
        </p:nvSpPr>
        <p:spPr>
          <a:xfrm>
            <a:off x="764276" y="1543648"/>
            <a:ext cx="4446078" cy="3793527"/>
          </a:xfrm>
          <a:prstGeom prst="rect">
            <a:avLst/>
          </a:prstGeom>
        </p:spPr>
        <p:txBody>
          <a:bodyPr/>
          <a:lstStyle>
            <a:lvl1pPr>
              <a:spcBef>
                <a:spcPts val="600"/>
              </a:spcBef>
              <a:spcAft>
                <a:spcPts val="600"/>
              </a:spcAft>
              <a:buClr>
                <a:schemeClr val="accent3"/>
              </a:buClr>
              <a:defRPr/>
            </a:lvl1pPr>
            <a:lvl2pPr marL="468000">
              <a:spcBef>
                <a:spcPts val="500"/>
              </a:spcBef>
              <a:buClr>
                <a:schemeClr val="accent3"/>
              </a:buClr>
              <a:defRPr sz="2000"/>
            </a:lvl2pPr>
            <a:lvl3pPr marL="900000">
              <a:spcBef>
                <a:spcPts val="600"/>
              </a:spcBef>
              <a:buClr>
                <a:schemeClr val="accent3"/>
              </a:buClr>
              <a:defRPr sz="2000"/>
            </a:lvl3pPr>
            <a:lvl4pPr marL="1332000">
              <a:spcBef>
                <a:spcPts val="600"/>
              </a:spcBef>
              <a:buClr>
                <a:schemeClr val="accent3"/>
              </a:buClr>
              <a:defRPr sz="1800"/>
            </a:lvl4pPr>
            <a:lvl5pPr marL="1836000">
              <a:spcBef>
                <a:spcPts val="600"/>
              </a:spcBef>
              <a:buClr>
                <a:schemeClr val="accent3"/>
              </a:buClr>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Tree>
    <p:extLst>
      <p:ext uri="{BB962C8B-B14F-4D97-AF65-F5344CB8AC3E}">
        <p14:creationId xmlns:p14="http://schemas.microsoft.com/office/powerpoint/2010/main" val="3688971476"/>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Left Image, Right Tex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32F2D9C-9E99-3079-FECA-BC81DCA09430}"/>
              </a:ext>
            </a:extLst>
          </p:cNvPr>
          <p:cNvSpPr>
            <a:spLocks noGrp="1"/>
          </p:cNvSpPr>
          <p:nvPr>
            <p:ph type="pic" sz="quarter" idx="10"/>
          </p:nvPr>
        </p:nvSpPr>
        <p:spPr>
          <a:xfrm>
            <a:off x="767746" y="1543647"/>
            <a:ext cx="2867444" cy="3793527"/>
          </a:xfrm>
          <a:prstGeom prst="rect">
            <a:avLst/>
          </a:prstGeom>
        </p:spPr>
      </p:sp>
      <p:sp>
        <p:nvSpPr>
          <p:cNvPr id="4" name="Title 3">
            <a:extLst>
              <a:ext uri="{FF2B5EF4-FFF2-40B4-BE49-F238E27FC236}">
                <a16:creationId xmlns:a16="http://schemas.microsoft.com/office/drawing/2014/main" id="{5992C08F-0962-CC4B-28C5-A849510C9B13}"/>
              </a:ext>
            </a:extLst>
          </p:cNvPr>
          <p:cNvSpPr>
            <a:spLocks noGrp="1"/>
          </p:cNvSpPr>
          <p:nvPr>
            <p:ph type="title"/>
          </p:nvPr>
        </p:nvSpPr>
        <p:spPr/>
        <p:txBody>
          <a:bodyPr/>
          <a:lstStyle/>
          <a:p>
            <a:r>
              <a:rPr lang="en-GB" dirty="0"/>
              <a:t>Click to edit Master title style</a:t>
            </a:r>
          </a:p>
        </p:txBody>
      </p:sp>
      <p:sp>
        <p:nvSpPr>
          <p:cNvPr id="8" name="Text Placeholder 32">
            <a:extLst>
              <a:ext uri="{FF2B5EF4-FFF2-40B4-BE49-F238E27FC236}">
                <a16:creationId xmlns:a16="http://schemas.microsoft.com/office/drawing/2014/main" id="{024A0BDA-E776-0894-E34E-DAF05A406AC2}"/>
              </a:ext>
            </a:extLst>
          </p:cNvPr>
          <p:cNvSpPr>
            <a:spLocks noGrp="1"/>
          </p:cNvSpPr>
          <p:nvPr>
            <p:ph type="body" sz="quarter" idx="11"/>
          </p:nvPr>
        </p:nvSpPr>
        <p:spPr>
          <a:xfrm>
            <a:off x="3938797" y="1543648"/>
            <a:ext cx="4446079" cy="3793527"/>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Tree>
    <p:extLst>
      <p:ext uri="{BB962C8B-B14F-4D97-AF65-F5344CB8AC3E}">
        <p14:creationId xmlns:p14="http://schemas.microsoft.com/office/powerpoint/2010/main" val="597886420"/>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32F2D9C-9E99-3079-FECA-BC81DCA09430}"/>
              </a:ext>
            </a:extLst>
          </p:cNvPr>
          <p:cNvSpPr>
            <a:spLocks noGrp="1"/>
          </p:cNvSpPr>
          <p:nvPr>
            <p:ph type="pic" sz="quarter" idx="10"/>
          </p:nvPr>
        </p:nvSpPr>
        <p:spPr>
          <a:xfrm>
            <a:off x="767746" y="1543647"/>
            <a:ext cx="7620604" cy="3793527"/>
          </a:xfrm>
          <a:prstGeom prst="rect">
            <a:avLst/>
          </a:prstGeom>
        </p:spPr>
      </p:sp>
      <p:sp>
        <p:nvSpPr>
          <p:cNvPr id="4" name="Title 3">
            <a:extLst>
              <a:ext uri="{FF2B5EF4-FFF2-40B4-BE49-F238E27FC236}">
                <a16:creationId xmlns:a16="http://schemas.microsoft.com/office/drawing/2014/main" id="{5992C08F-0962-CC4B-28C5-A849510C9B13}"/>
              </a:ext>
            </a:extLst>
          </p:cNvPr>
          <p:cNvSpPr>
            <a:spLocks noGrp="1"/>
          </p:cNvSpPr>
          <p:nvPr>
            <p:ph type="title"/>
          </p:nvPr>
        </p:nvSpPr>
        <p:spPr/>
        <p:txBody>
          <a:bodyPr/>
          <a:lstStyle/>
          <a:p>
            <a:r>
              <a:rPr lang="en-GB" dirty="0"/>
              <a:t>Click to edit Master title style</a:t>
            </a:r>
          </a:p>
        </p:txBody>
      </p:sp>
    </p:spTree>
    <p:extLst>
      <p:ext uri="{BB962C8B-B14F-4D97-AF65-F5344CB8AC3E}">
        <p14:creationId xmlns:p14="http://schemas.microsoft.com/office/powerpoint/2010/main" val="521208279"/>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eft Chart, Right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992C08F-0962-CC4B-28C5-A849510C9B13}"/>
              </a:ext>
            </a:extLst>
          </p:cNvPr>
          <p:cNvSpPr>
            <a:spLocks noGrp="1"/>
          </p:cNvSpPr>
          <p:nvPr>
            <p:ph type="title"/>
          </p:nvPr>
        </p:nvSpPr>
        <p:spPr/>
        <p:txBody>
          <a:bodyPr/>
          <a:lstStyle/>
          <a:p>
            <a:r>
              <a:rPr lang="en-GB" dirty="0"/>
              <a:t>Click to edit Master title style</a:t>
            </a:r>
          </a:p>
        </p:txBody>
      </p:sp>
      <p:sp>
        <p:nvSpPr>
          <p:cNvPr id="8" name="Text Placeholder 32">
            <a:extLst>
              <a:ext uri="{FF2B5EF4-FFF2-40B4-BE49-F238E27FC236}">
                <a16:creationId xmlns:a16="http://schemas.microsoft.com/office/drawing/2014/main" id="{024A0BDA-E776-0894-E34E-DAF05A406AC2}"/>
              </a:ext>
            </a:extLst>
          </p:cNvPr>
          <p:cNvSpPr>
            <a:spLocks noGrp="1"/>
          </p:cNvSpPr>
          <p:nvPr>
            <p:ph type="body" sz="quarter" idx="11"/>
          </p:nvPr>
        </p:nvSpPr>
        <p:spPr>
          <a:xfrm>
            <a:off x="4287329" y="1543648"/>
            <a:ext cx="4097548" cy="3793527"/>
          </a:xfrm>
          <a:prstGeom prst="rect">
            <a:avLst/>
          </a:prstGeo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Chart Placeholder 4">
            <a:extLst>
              <a:ext uri="{FF2B5EF4-FFF2-40B4-BE49-F238E27FC236}">
                <a16:creationId xmlns:a16="http://schemas.microsoft.com/office/drawing/2014/main" id="{5A97ED7E-30C1-A12C-FCB9-2B7A0B143792}"/>
              </a:ext>
            </a:extLst>
          </p:cNvPr>
          <p:cNvSpPr>
            <a:spLocks noGrp="1"/>
          </p:cNvSpPr>
          <p:nvPr>
            <p:ph type="chart" sz="quarter" idx="12"/>
          </p:nvPr>
        </p:nvSpPr>
        <p:spPr>
          <a:xfrm>
            <a:off x="764276" y="1543050"/>
            <a:ext cx="3238380" cy="3794125"/>
          </a:xfrm>
          <a:prstGeom prst="rect">
            <a:avLst/>
          </a:prstGeom>
        </p:spPr>
        <p:txBody>
          <a:bodyPr/>
          <a:lstStyle/>
          <a:p>
            <a:endParaRPr lang="en-GB"/>
          </a:p>
        </p:txBody>
      </p:sp>
    </p:spTree>
    <p:extLst>
      <p:ext uri="{BB962C8B-B14F-4D97-AF65-F5344CB8AC3E}">
        <p14:creationId xmlns:p14="http://schemas.microsoft.com/office/powerpoint/2010/main" val="1230342316"/>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992C08F-0962-CC4B-28C5-A849510C9B13}"/>
              </a:ext>
            </a:extLst>
          </p:cNvPr>
          <p:cNvSpPr>
            <a:spLocks noGrp="1"/>
          </p:cNvSpPr>
          <p:nvPr>
            <p:ph type="title"/>
          </p:nvPr>
        </p:nvSpPr>
        <p:spPr/>
        <p:txBody>
          <a:bodyPr/>
          <a:lstStyle/>
          <a:p>
            <a:r>
              <a:rPr lang="en-GB" dirty="0"/>
              <a:t>Click to edit Master title style</a:t>
            </a:r>
          </a:p>
        </p:txBody>
      </p:sp>
      <p:sp>
        <p:nvSpPr>
          <p:cNvPr id="6" name="Chart Placeholder 4">
            <a:extLst>
              <a:ext uri="{FF2B5EF4-FFF2-40B4-BE49-F238E27FC236}">
                <a16:creationId xmlns:a16="http://schemas.microsoft.com/office/drawing/2014/main" id="{5A97ED7E-30C1-A12C-FCB9-2B7A0B143792}"/>
              </a:ext>
            </a:extLst>
          </p:cNvPr>
          <p:cNvSpPr>
            <a:spLocks noGrp="1"/>
          </p:cNvSpPr>
          <p:nvPr>
            <p:ph type="chart" sz="quarter" idx="12"/>
          </p:nvPr>
        </p:nvSpPr>
        <p:spPr>
          <a:xfrm>
            <a:off x="764276" y="1543050"/>
            <a:ext cx="7624074" cy="3794125"/>
          </a:xfrm>
          <a:prstGeom prst="rect">
            <a:avLst/>
          </a:prstGeom>
        </p:spPr>
        <p:txBody>
          <a:bodyPr/>
          <a:lstStyle/>
          <a:p>
            <a:endParaRPr lang="en-GB"/>
          </a:p>
        </p:txBody>
      </p:sp>
    </p:spTree>
    <p:extLst>
      <p:ext uri="{BB962C8B-B14F-4D97-AF65-F5344CB8AC3E}">
        <p14:creationId xmlns:p14="http://schemas.microsoft.com/office/powerpoint/2010/main" val="3975036434"/>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hree Points">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992C08F-0962-CC4B-28C5-A849510C9B13}"/>
              </a:ext>
            </a:extLst>
          </p:cNvPr>
          <p:cNvSpPr>
            <a:spLocks noGrp="1"/>
          </p:cNvSpPr>
          <p:nvPr>
            <p:ph type="title"/>
          </p:nvPr>
        </p:nvSpPr>
        <p:spPr/>
        <p:txBody>
          <a:bodyPr/>
          <a:lstStyle>
            <a:lvl1pPr algn="l">
              <a:defRPr/>
            </a:lvl1pPr>
          </a:lstStyle>
          <a:p>
            <a:r>
              <a:rPr lang="en-GB" dirty="0"/>
              <a:t>Click to edit Master title style</a:t>
            </a:r>
          </a:p>
        </p:txBody>
      </p:sp>
      <p:sp>
        <p:nvSpPr>
          <p:cNvPr id="2" name="Picture Placeholder 4">
            <a:extLst>
              <a:ext uri="{FF2B5EF4-FFF2-40B4-BE49-F238E27FC236}">
                <a16:creationId xmlns:a16="http://schemas.microsoft.com/office/drawing/2014/main" id="{2DC66F47-5385-38EB-27CF-32BC49E724ED}"/>
              </a:ext>
            </a:extLst>
          </p:cNvPr>
          <p:cNvSpPr>
            <a:spLocks noGrp="1"/>
          </p:cNvSpPr>
          <p:nvPr>
            <p:ph type="pic" sz="quarter" idx="13"/>
          </p:nvPr>
        </p:nvSpPr>
        <p:spPr>
          <a:xfrm>
            <a:off x="767156" y="1547632"/>
            <a:ext cx="2288879" cy="2679319"/>
          </a:xfrm>
          <a:prstGeom prst="rect">
            <a:avLst/>
          </a:prstGeom>
        </p:spPr>
        <p:txBody>
          <a:bodyPr/>
          <a:lstStyle/>
          <a:p>
            <a:endParaRPr lang="en-GB" dirty="0"/>
          </a:p>
        </p:txBody>
      </p:sp>
      <p:sp>
        <p:nvSpPr>
          <p:cNvPr id="3" name="Picture Placeholder 4">
            <a:extLst>
              <a:ext uri="{FF2B5EF4-FFF2-40B4-BE49-F238E27FC236}">
                <a16:creationId xmlns:a16="http://schemas.microsoft.com/office/drawing/2014/main" id="{E20FDA76-2213-B716-1129-1D5512E7A8A2}"/>
              </a:ext>
            </a:extLst>
          </p:cNvPr>
          <p:cNvSpPr>
            <a:spLocks noGrp="1"/>
          </p:cNvSpPr>
          <p:nvPr>
            <p:ph type="pic" sz="quarter" idx="14"/>
          </p:nvPr>
        </p:nvSpPr>
        <p:spPr>
          <a:xfrm>
            <a:off x="3432100" y="1547632"/>
            <a:ext cx="2288879" cy="2679319"/>
          </a:xfrm>
          <a:prstGeom prst="rect">
            <a:avLst/>
          </a:prstGeom>
        </p:spPr>
      </p:sp>
      <p:sp>
        <p:nvSpPr>
          <p:cNvPr id="5" name="Picture Placeholder 4">
            <a:extLst>
              <a:ext uri="{FF2B5EF4-FFF2-40B4-BE49-F238E27FC236}">
                <a16:creationId xmlns:a16="http://schemas.microsoft.com/office/drawing/2014/main" id="{86E20CBB-667A-910D-20AE-B4756D03381E}"/>
              </a:ext>
            </a:extLst>
          </p:cNvPr>
          <p:cNvSpPr>
            <a:spLocks noGrp="1"/>
          </p:cNvSpPr>
          <p:nvPr>
            <p:ph type="pic" sz="quarter" idx="15"/>
          </p:nvPr>
        </p:nvSpPr>
        <p:spPr>
          <a:xfrm>
            <a:off x="6097044" y="1547632"/>
            <a:ext cx="2288879" cy="2679319"/>
          </a:xfrm>
          <a:prstGeom prst="rect">
            <a:avLst/>
          </a:prstGeom>
        </p:spPr>
      </p:sp>
      <p:sp>
        <p:nvSpPr>
          <p:cNvPr id="7" name="Text Placeholder 32">
            <a:extLst>
              <a:ext uri="{FF2B5EF4-FFF2-40B4-BE49-F238E27FC236}">
                <a16:creationId xmlns:a16="http://schemas.microsoft.com/office/drawing/2014/main" id="{43C641B3-2A7E-1623-9509-F3370DF71DF0}"/>
              </a:ext>
            </a:extLst>
          </p:cNvPr>
          <p:cNvSpPr>
            <a:spLocks noGrp="1"/>
          </p:cNvSpPr>
          <p:nvPr>
            <p:ph type="body" sz="quarter" idx="11" hasCustomPrompt="1"/>
          </p:nvPr>
        </p:nvSpPr>
        <p:spPr>
          <a:xfrm>
            <a:off x="6095997" y="4477109"/>
            <a:ext cx="2288879" cy="860066"/>
          </a:xfrm>
          <a:prstGeom prst="rect">
            <a:avLst/>
          </a:prstGeom>
        </p:spPr>
        <p:txBody>
          <a:bodyPr/>
          <a:lstStyle>
            <a:lvl1pPr marL="0" indent="0">
              <a:buNone/>
              <a:defRPr/>
            </a:lvl1pPr>
            <a:lvl2pPr marL="457200" indent="0">
              <a:buNone/>
              <a:defRPr/>
            </a:lvl2pPr>
            <a:lvl3pPr marL="914400" indent="0">
              <a:buNone/>
              <a:defRPr/>
            </a:lvl3pPr>
          </a:lstStyle>
          <a:p>
            <a:pPr lvl="0"/>
            <a:r>
              <a:rPr lang="en-GB" dirty="0"/>
              <a:t>Point 3</a:t>
            </a:r>
          </a:p>
        </p:txBody>
      </p:sp>
      <p:sp>
        <p:nvSpPr>
          <p:cNvPr id="9" name="Text Placeholder 32">
            <a:extLst>
              <a:ext uri="{FF2B5EF4-FFF2-40B4-BE49-F238E27FC236}">
                <a16:creationId xmlns:a16="http://schemas.microsoft.com/office/drawing/2014/main" id="{4F507DD5-E541-41F9-5485-2600CC735474}"/>
              </a:ext>
            </a:extLst>
          </p:cNvPr>
          <p:cNvSpPr>
            <a:spLocks noGrp="1"/>
          </p:cNvSpPr>
          <p:nvPr>
            <p:ph type="body" sz="quarter" idx="16" hasCustomPrompt="1"/>
          </p:nvPr>
        </p:nvSpPr>
        <p:spPr>
          <a:xfrm>
            <a:off x="767156" y="4477109"/>
            <a:ext cx="2288879" cy="860066"/>
          </a:xfrm>
          <a:prstGeom prst="rect">
            <a:avLst/>
          </a:prstGeom>
        </p:spPr>
        <p:txBody>
          <a:bodyPr/>
          <a:lstStyle>
            <a:lvl1pPr marL="0" indent="0">
              <a:buNone/>
              <a:defRPr/>
            </a:lvl1pPr>
            <a:lvl2pPr marL="457200" indent="0">
              <a:buNone/>
              <a:defRPr/>
            </a:lvl2pPr>
            <a:lvl3pPr marL="914400" indent="0">
              <a:buNone/>
              <a:defRPr/>
            </a:lvl3pPr>
          </a:lstStyle>
          <a:p>
            <a:pPr lvl="0"/>
            <a:r>
              <a:rPr lang="en-GB" dirty="0"/>
              <a:t>Point 1</a:t>
            </a:r>
          </a:p>
        </p:txBody>
      </p:sp>
      <p:sp>
        <p:nvSpPr>
          <p:cNvPr id="10" name="Text Placeholder 32">
            <a:extLst>
              <a:ext uri="{FF2B5EF4-FFF2-40B4-BE49-F238E27FC236}">
                <a16:creationId xmlns:a16="http://schemas.microsoft.com/office/drawing/2014/main" id="{35E8906D-5CB8-24BC-99B7-967E0669DCDB}"/>
              </a:ext>
            </a:extLst>
          </p:cNvPr>
          <p:cNvSpPr>
            <a:spLocks noGrp="1"/>
          </p:cNvSpPr>
          <p:nvPr>
            <p:ph type="body" sz="quarter" idx="17" hasCustomPrompt="1"/>
          </p:nvPr>
        </p:nvSpPr>
        <p:spPr>
          <a:xfrm>
            <a:off x="3432100" y="4477109"/>
            <a:ext cx="2288879" cy="860066"/>
          </a:xfrm>
          <a:prstGeom prst="rect">
            <a:avLst/>
          </a:prstGeom>
        </p:spPr>
        <p:txBody>
          <a:bodyPr/>
          <a:lstStyle>
            <a:lvl1pPr marL="0" indent="0">
              <a:buNone/>
              <a:defRPr/>
            </a:lvl1pPr>
            <a:lvl2pPr marL="457200" indent="0">
              <a:buNone/>
              <a:defRPr/>
            </a:lvl2pPr>
            <a:lvl3pPr marL="914400" indent="0">
              <a:buNone/>
              <a:defRPr/>
            </a:lvl3pPr>
          </a:lstStyle>
          <a:p>
            <a:pPr lvl="0"/>
            <a:r>
              <a:rPr lang="en-GB" dirty="0"/>
              <a:t>Point 2</a:t>
            </a:r>
          </a:p>
        </p:txBody>
      </p:sp>
    </p:spTree>
    <p:extLst>
      <p:ext uri="{BB962C8B-B14F-4D97-AF65-F5344CB8AC3E}">
        <p14:creationId xmlns:p14="http://schemas.microsoft.com/office/powerpoint/2010/main" val="3946869059"/>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image" Target="../media/image2.jpg"/><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theme" Target="../theme/theme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F4368AAB-CD1E-D34F-BE8B-C1720311EE3C}"/>
              </a:ext>
            </a:extLst>
          </p:cNvPr>
          <p:cNvSpPr>
            <a:spLocks noGrp="1"/>
          </p:cNvSpPr>
          <p:nvPr>
            <p:ph type="ftr" sz="quarter" idx="3"/>
          </p:nvPr>
        </p:nvSpPr>
        <p:spPr>
          <a:xfrm>
            <a:off x="3591560" y="6244590"/>
            <a:ext cx="1960880" cy="365125"/>
          </a:xfrm>
          <a:prstGeom prst="rect">
            <a:avLst/>
          </a:prstGeom>
        </p:spPr>
        <p:txBody>
          <a:bodyPr vert="horz" lIns="91440" tIns="45720" rIns="91440" bIns="45720" rtlCol="0" anchor="ctr"/>
          <a:lstStyle>
            <a:lvl1pPr algn="ctr">
              <a:defRPr sz="1000" b="0" i="0">
                <a:solidFill>
                  <a:schemeClr val="bg1"/>
                </a:solidFill>
                <a:latin typeface="Arial" panose="020B0604020202020204" pitchFamily="34" charset="0"/>
                <a:cs typeface="Arial" panose="020B0604020202020204" pitchFamily="34" charset="0"/>
              </a:defRPr>
            </a:lvl1pPr>
          </a:lstStyle>
          <a:p>
            <a:fld id="{84528537-0F33-F344-B78A-23910186FB7B}" type="slidenum">
              <a:rPr lang="en-US" smtClean="0"/>
              <a:pPr/>
              <a:t>‹#›</a:t>
            </a:fld>
            <a:endParaRPr lang="en-US" dirty="0"/>
          </a:p>
        </p:txBody>
      </p:sp>
      <p:sp>
        <p:nvSpPr>
          <p:cNvPr id="14" name="Title Placeholder 13">
            <a:extLst>
              <a:ext uri="{FF2B5EF4-FFF2-40B4-BE49-F238E27FC236}">
                <a16:creationId xmlns:a16="http://schemas.microsoft.com/office/drawing/2014/main" id="{6545E144-D8CB-0030-EBBC-4C26AC7C154A}"/>
              </a:ext>
            </a:extLst>
          </p:cNvPr>
          <p:cNvSpPr>
            <a:spLocks noGrp="1"/>
          </p:cNvSpPr>
          <p:nvPr>
            <p:ph type="title"/>
          </p:nvPr>
        </p:nvSpPr>
        <p:spPr>
          <a:xfrm>
            <a:off x="755650" y="476250"/>
            <a:ext cx="7632700" cy="1214438"/>
          </a:xfrm>
          <a:prstGeom prst="rect">
            <a:avLst/>
          </a:prstGeom>
        </p:spPr>
        <p:txBody>
          <a:bodyPr vert="horz" lIns="91440" tIns="45720" rIns="91440" bIns="45720" rtlCol="0" anchor="ctr">
            <a:normAutofit/>
          </a:bodyPr>
          <a:lstStyle/>
          <a:p>
            <a:pPr marL="0" lvl="0" indent="0" algn="ctr" defTabSz="914400" rtl="0" eaLnBrk="1" latinLnBrk="0" hangingPunct="1">
              <a:lnSpc>
                <a:spcPct val="90000"/>
              </a:lnSpc>
              <a:spcBef>
                <a:spcPts val="1000"/>
              </a:spcBef>
              <a:buFont typeface="Arial" panose="020B0604020202020204" pitchFamily="34" charset="0"/>
              <a:buNone/>
            </a:pPr>
            <a:r>
              <a:rPr lang="en-GB" dirty="0"/>
              <a:t>Click to edit Master title style</a:t>
            </a:r>
          </a:p>
        </p:txBody>
      </p:sp>
      <p:sp>
        <p:nvSpPr>
          <p:cNvPr id="15" name="Text Placeholder 14">
            <a:extLst>
              <a:ext uri="{FF2B5EF4-FFF2-40B4-BE49-F238E27FC236}">
                <a16:creationId xmlns:a16="http://schemas.microsoft.com/office/drawing/2014/main" id="{BB83B70A-EAD4-E2AF-D7E9-D17F8FE92DD5}"/>
              </a:ext>
            </a:extLst>
          </p:cNvPr>
          <p:cNvSpPr>
            <a:spLocks noGrp="1"/>
          </p:cNvSpPr>
          <p:nvPr>
            <p:ph type="body" idx="1"/>
          </p:nvPr>
        </p:nvSpPr>
        <p:spPr>
          <a:xfrm>
            <a:off x="755650" y="1825625"/>
            <a:ext cx="7632700" cy="3511550"/>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Tree>
    <p:extLst>
      <p:ext uri="{BB962C8B-B14F-4D97-AF65-F5344CB8AC3E}">
        <p14:creationId xmlns:p14="http://schemas.microsoft.com/office/powerpoint/2010/main" val="562953175"/>
      </p:ext>
    </p:extLst>
  </p:cSld>
  <p:clrMap bg1="lt1" tx1="dk1" bg2="lt2" tx2="dk2" accent1="accent1" accent2="accent2" accent3="accent3" accent4="accent4" accent5="accent5" accent6="accent6" hlink="hlink" folHlink="folHlink"/>
  <p:sldLayoutIdLst>
    <p:sldLayoutId id="2147483677" r:id="rId1"/>
  </p:sldLayoutIdLst>
  <p:hf hdr="0" dt="0"/>
  <p:txStyles>
    <p:titleStyle>
      <a:lvl1pPr algn="l" defTabSz="914400" rtl="0" eaLnBrk="1" latinLnBrk="0" hangingPunct="1">
        <a:lnSpc>
          <a:spcPct val="90000"/>
        </a:lnSpc>
        <a:spcBef>
          <a:spcPct val="0"/>
        </a:spcBef>
        <a:buNone/>
        <a:defRPr lang="en-GB" sz="4000" b="1" kern="1200" dirty="0">
          <a:solidFill>
            <a:schemeClr val="bg1"/>
          </a:solidFill>
          <a:latin typeface="Arial" panose="020B0604020202020204" pitchFamily="34" charset="0"/>
          <a:ea typeface="Lato" panose="020F0502020204030203" pitchFamily="34" charset="0"/>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1" kern="1200">
          <a:solidFill>
            <a:schemeClr val="accent3"/>
          </a:solidFill>
          <a:latin typeface="+mn-lt"/>
          <a:ea typeface="Lato" panose="020F0502020204030203" pitchFamily="34" charset="0"/>
          <a:cs typeface="Lato" panose="020F050202020403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476" userDrawn="1">
          <p15:clr>
            <a:srgbClr val="F26B43"/>
          </p15:clr>
        </p15:guide>
        <p15:guide id="3" pos="5284" userDrawn="1">
          <p15:clr>
            <a:srgbClr val="F26B43"/>
          </p15:clr>
        </p15:guide>
        <p15:guide id="4" orient="horz" pos="3362" userDrawn="1">
          <p15:clr>
            <a:srgbClr val="F26B43"/>
          </p15:clr>
        </p15:guide>
        <p15:guide id="5" orient="horz" pos="30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D7EFEDD-3208-8FEA-40E8-25F7184A8C8A}"/>
              </a:ext>
            </a:extLst>
          </p:cNvPr>
          <p:cNvSpPr>
            <a:spLocks noGrp="1"/>
          </p:cNvSpPr>
          <p:nvPr>
            <p:ph type="title"/>
          </p:nvPr>
        </p:nvSpPr>
        <p:spPr>
          <a:xfrm>
            <a:off x="755650" y="478875"/>
            <a:ext cx="7632700" cy="590931"/>
          </a:xfrm>
          <a:prstGeom prst="rect">
            <a:avLst/>
          </a:prstGeom>
          <a:noFill/>
        </p:spPr>
        <p:txBody>
          <a:bodyPr wrap="square" rtlCol="0">
            <a:spAutoFit/>
          </a:bodyPr>
          <a:lstStyle/>
          <a:p>
            <a:pPr marL="0" lvl="0" defTabSz="457200"/>
            <a:r>
              <a:rPr lang="en-GB" dirty="0"/>
              <a:t>Click to edit Master title style</a:t>
            </a:r>
          </a:p>
        </p:txBody>
      </p:sp>
      <p:sp>
        <p:nvSpPr>
          <p:cNvPr id="3" name="Text Placeholder 2">
            <a:extLst>
              <a:ext uri="{FF2B5EF4-FFF2-40B4-BE49-F238E27FC236}">
                <a16:creationId xmlns:a16="http://schemas.microsoft.com/office/drawing/2014/main" id="{5E58C76B-97A1-8B0F-3F0C-A4451B5BBA2C}"/>
              </a:ext>
            </a:extLst>
          </p:cNvPr>
          <p:cNvSpPr>
            <a:spLocks noGrp="1"/>
          </p:cNvSpPr>
          <p:nvPr>
            <p:ph type="body" idx="1"/>
          </p:nvPr>
        </p:nvSpPr>
        <p:spPr>
          <a:xfrm>
            <a:off x="764276" y="1540766"/>
            <a:ext cx="7624074" cy="3796409"/>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Tree>
    <p:extLst>
      <p:ext uri="{BB962C8B-B14F-4D97-AF65-F5344CB8AC3E}">
        <p14:creationId xmlns:p14="http://schemas.microsoft.com/office/powerpoint/2010/main" val="2773596738"/>
      </p:ext>
    </p:extLst>
  </p:cSld>
  <p:clrMap bg1="lt1" tx1="dk1" bg2="lt2" tx2="dk2" accent1="accent1" accent2="accent2" accent3="accent3" accent4="accent4" accent5="accent5" accent6="accent6" hlink="hlink" folHlink="folHlink"/>
  <p:sldLayoutIdLst>
    <p:sldLayoutId id="2147483671" r:id="rId1"/>
    <p:sldLayoutId id="2147483683" r:id="rId2"/>
    <p:sldLayoutId id="2147483678" r:id="rId3"/>
    <p:sldLayoutId id="2147483679" r:id="rId4"/>
    <p:sldLayoutId id="2147483685" r:id="rId5"/>
    <p:sldLayoutId id="2147483680" r:id="rId6"/>
    <p:sldLayoutId id="2147483684" r:id="rId7"/>
    <p:sldLayoutId id="2147483681" r:id="rId8"/>
    <p:sldLayoutId id="2147483686" r:id="rId9"/>
    <p:sldLayoutId id="2147483682" r:id="rId10"/>
  </p:sldLayoutIdLst>
  <p:txStyles>
    <p:titleStyle>
      <a:lvl1pPr algn="l" defTabSz="914400" rtl="0" eaLnBrk="1" latinLnBrk="0" hangingPunct="1">
        <a:lnSpc>
          <a:spcPct val="90000"/>
        </a:lnSpc>
        <a:spcBef>
          <a:spcPct val="0"/>
        </a:spcBef>
        <a:buNone/>
        <a:defRPr lang="en-GB" sz="3600" b="1" kern="1200" dirty="0">
          <a:solidFill>
            <a:schemeClr val="accent1"/>
          </a:solidFill>
          <a:latin typeface="Arial" panose="020B0604020202020204" pitchFamily="34" charset="0"/>
          <a:ea typeface="Lato" charset="0"/>
          <a:cs typeface="Arial" panose="020B0604020202020204" pitchFamily="34" charset="0"/>
        </a:defRPr>
      </a:lvl1pPr>
    </p:titleStyle>
    <p:bodyStyle>
      <a:lvl1pPr marL="342900" indent="-342900" algn="l" defTabSz="914400" rtl="0" eaLnBrk="1" latinLnBrk="0" hangingPunct="1">
        <a:lnSpc>
          <a:spcPct val="110000"/>
        </a:lnSpc>
        <a:spcBef>
          <a:spcPts val="1000"/>
        </a:spcBef>
        <a:buClr>
          <a:schemeClr val="accent3"/>
        </a:buClr>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10000"/>
        </a:lnSpc>
        <a:spcBef>
          <a:spcPts val="500"/>
        </a:spcBef>
        <a:spcAft>
          <a:spcPts val="500"/>
        </a:spcAft>
        <a:buClr>
          <a:schemeClr val="accent3"/>
        </a:buClr>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10000"/>
        </a:lnSpc>
        <a:spcBef>
          <a:spcPts val="500"/>
        </a:spcBef>
        <a:buClr>
          <a:schemeClr val="accent3"/>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10000"/>
        </a:lnSpc>
        <a:spcBef>
          <a:spcPts val="500"/>
        </a:spcBef>
        <a:buClr>
          <a:schemeClr val="accent3"/>
        </a:buClr>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10000"/>
        </a:lnSpc>
        <a:spcBef>
          <a:spcPts val="500"/>
        </a:spcBef>
        <a:buClr>
          <a:schemeClr val="accent3"/>
        </a:buClr>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362" userDrawn="1">
          <p15:clr>
            <a:srgbClr val="F26B43"/>
          </p15:clr>
        </p15:guide>
        <p15:guide id="2" pos="5284" userDrawn="1">
          <p15:clr>
            <a:srgbClr val="F26B43"/>
          </p15:clr>
        </p15:guide>
        <p15:guide id="3" pos="476" userDrawn="1">
          <p15:clr>
            <a:srgbClr val="F26B43"/>
          </p15:clr>
        </p15:guide>
        <p15:guide id="4" orient="horz" pos="30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hyperlink" Target="https://youtu.be/GwgS1QgfCgg"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hyperlink" Target="https://www.linkedin.com/company/institute-of-public-care-brookes/mycompany/" TargetMode="External"/><Relationship Id="rId7" Type="http://schemas.openxmlformats.org/officeDocument/2006/relationships/hyperlink" Target="http://www.pngall.com/email-png/download/29996"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hyperlink" Target="https://www.pngall.com/website-png/download/37689" TargetMode="External"/><Relationship Id="rId10" Type="http://schemas.openxmlformats.org/officeDocument/2006/relationships/image" Target="../media/image21.png"/><Relationship Id="rId4" Type="http://schemas.openxmlformats.org/officeDocument/2006/relationships/image" Target="../media/image18.png"/><Relationship Id="rId9" Type="http://schemas.openxmlformats.org/officeDocument/2006/relationships/hyperlink" Target="https://commons.wikimedia.org/wiki/File:Phone_font_awesome.svg"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ipc.brookes.ac.uk/publications/ordinary-and-unique-lives-for-adults-with-a-learning-disability-and-or-autism-a-six-steps-approach" TargetMode="External"/><Relationship Id="rId7"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71711B6-13ED-1D20-082C-D76D3C6F9335}"/>
              </a:ext>
            </a:extLst>
          </p:cNvPr>
          <p:cNvSpPr>
            <a:spLocks noGrp="1"/>
          </p:cNvSpPr>
          <p:nvPr>
            <p:ph type="body" sz="quarter" idx="10"/>
          </p:nvPr>
        </p:nvSpPr>
        <p:spPr/>
        <p:txBody>
          <a:bodyPr>
            <a:noAutofit/>
          </a:bodyPr>
          <a:lstStyle/>
          <a:p>
            <a:r>
              <a:rPr lang="en-GB" dirty="0"/>
              <a:t>Monitoring and Review</a:t>
            </a:r>
          </a:p>
        </p:txBody>
      </p:sp>
      <p:sp>
        <p:nvSpPr>
          <p:cNvPr id="4" name="TextBox 3">
            <a:extLst>
              <a:ext uri="{FF2B5EF4-FFF2-40B4-BE49-F238E27FC236}">
                <a16:creationId xmlns:a16="http://schemas.microsoft.com/office/drawing/2014/main" id="{7FF307BF-7BEC-F5D4-0F98-BF6E5724CB4C}"/>
              </a:ext>
            </a:extLst>
          </p:cNvPr>
          <p:cNvSpPr txBox="1"/>
          <p:nvPr/>
        </p:nvSpPr>
        <p:spPr>
          <a:xfrm>
            <a:off x="2286000" y="5106272"/>
            <a:ext cx="4572000" cy="923330"/>
          </a:xfrm>
          <a:prstGeom prst="rect">
            <a:avLst/>
          </a:prstGeom>
          <a:noFill/>
        </p:spPr>
        <p:txBody>
          <a:bodyPr wrap="square">
            <a:spAutoFit/>
          </a:bodyPr>
          <a:lstStyle/>
          <a:p>
            <a:pPr algn="ctr"/>
            <a:r>
              <a:rPr lang="en-GB" sz="1800" dirty="0">
                <a:solidFill>
                  <a:srgbClr val="F3C363"/>
                </a:solidFill>
              </a:rPr>
              <a:t>© 2002 IPC Certificate in Commissioning and Purchasing for Public Care. </a:t>
            </a:r>
          </a:p>
          <a:p>
            <a:pPr algn="ctr"/>
            <a:r>
              <a:rPr lang="en-GB" sz="1800" dirty="0">
                <a:solidFill>
                  <a:srgbClr val="F3C363"/>
                </a:solidFill>
              </a:rPr>
              <a:t>All rights reserved.</a:t>
            </a:r>
          </a:p>
        </p:txBody>
      </p:sp>
    </p:spTree>
    <p:extLst>
      <p:ext uri="{BB962C8B-B14F-4D97-AF65-F5344CB8AC3E}">
        <p14:creationId xmlns:p14="http://schemas.microsoft.com/office/powerpoint/2010/main" val="5106172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3C23E3-2C71-E546-5F94-0C59EF6F9214}"/>
              </a:ext>
            </a:extLst>
          </p:cNvPr>
          <p:cNvSpPr>
            <a:spLocks noGrp="1"/>
          </p:cNvSpPr>
          <p:nvPr>
            <p:ph type="title"/>
          </p:nvPr>
        </p:nvSpPr>
        <p:spPr>
          <a:xfrm>
            <a:off x="755650" y="478875"/>
            <a:ext cx="8121650" cy="1089529"/>
          </a:xfrm>
        </p:spPr>
        <p:txBody>
          <a:bodyPr/>
          <a:lstStyle/>
          <a:p>
            <a:r>
              <a:rPr lang="en-GB" dirty="0"/>
              <a:t>Measuring/monitoring for outcomes</a:t>
            </a:r>
          </a:p>
        </p:txBody>
      </p:sp>
      <p:pic>
        <p:nvPicPr>
          <p:cNvPr id="4" name="Google Shape;115;p7" descr="sc0002eb74">
            <a:extLst>
              <a:ext uri="{FF2B5EF4-FFF2-40B4-BE49-F238E27FC236}">
                <a16:creationId xmlns:a16="http://schemas.microsoft.com/office/drawing/2014/main" id="{540AC067-0305-BF01-92C6-C17E1BDF2B50}"/>
              </a:ext>
            </a:extLst>
          </p:cNvPr>
          <p:cNvPicPr preferRelativeResize="0"/>
          <p:nvPr/>
        </p:nvPicPr>
        <p:blipFill rotWithShape="1">
          <a:blip r:embed="rId3">
            <a:alphaModFix/>
          </a:blip>
          <a:srcRect/>
          <a:stretch/>
        </p:blipFill>
        <p:spPr>
          <a:xfrm>
            <a:off x="1599047" y="1120025"/>
            <a:ext cx="5945906" cy="4968000"/>
          </a:xfrm>
          <a:prstGeom prst="rect">
            <a:avLst/>
          </a:prstGeom>
          <a:noFill/>
          <a:ln>
            <a:noFill/>
          </a:ln>
        </p:spPr>
      </p:pic>
      <p:sp>
        <p:nvSpPr>
          <p:cNvPr id="6" name="TextBox 5">
            <a:extLst>
              <a:ext uri="{FF2B5EF4-FFF2-40B4-BE49-F238E27FC236}">
                <a16:creationId xmlns:a16="http://schemas.microsoft.com/office/drawing/2014/main" id="{C4DD617B-20D0-0CF4-EB61-09559A31ADD4}"/>
              </a:ext>
            </a:extLst>
          </p:cNvPr>
          <p:cNvSpPr txBox="1"/>
          <p:nvPr/>
        </p:nvSpPr>
        <p:spPr>
          <a:xfrm>
            <a:off x="1676400" y="6032616"/>
            <a:ext cx="2362200" cy="369332"/>
          </a:xfrm>
          <a:prstGeom prst="rect">
            <a:avLst/>
          </a:prstGeom>
          <a:noFill/>
        </p:spPr>
        <p:txBody>
          <a:bodyPr wrap="square">
            <a:spAutoFit/>
          </a:bodyPr>
          <a:lstStyle/>
          <a:p>
            <a:r>
              <a:rPr lang="en-GB" dirty="0">
                <a:latin typeface="Arial" panose="020B0604020202020204" pitchFamily="34" charset="0"/>
                <a:cs typeface="Arial" panose="020B0604020202020204" pitchFamily="34" charset="0"/>
              </a:rPr>
              <a:t>Mark Friedman 2005</a:t>
            </a:r>
          </a:p>
        </p:txBody>
      </p:sp>
    </p:spTree>
    <p:extLst>
      <p:ext uri="{BB962C8B-B14F-4D97-AF65-F5344CB8AC3E}">
        <p14:creationId xmlns:p14="http://schemas.microsoft.com/office/powerpoint/2010/main" val="33221099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38A5C7-2599-7D90-0BC5-529B3DEC4F1C}"/>
              </a:ext>
            </a:extLst>
          </p:cNvPr>
          <p:cNvSpPr>
            <a:spLocks noGrp="1"/>
          </p:cNvSpPr>
          <p:nvPr>
            <p:ph type="title"/>
          </p:nvPr>
        </p:nvSpPr>
        <p:spPr/>
        <p:txBody>
          <a:bodyPr/>
          <a:lstStyle/>
          <a:p>
            <a:r>
              <a:rPr lang="en-GB" dirty="0"/>
              <a:t>Measuring outcomes</a:t>
            </a:r>
          </a:p>
        </p:txBody>
      </p:sp>
      <p:grpSp>
        <p:nvGrpSpPr>
          <p:cNvPr id="4" name="Google Shape;124;p8" descr="List of various ways of measuring outcomes">
            <a:extLst>
              <a:ext uri="{FF2B5EF4-FFF2-40B4-BE49-F238E27FC236}">
                <a16:creationId xmlns:a16="http://schemas.microsoft.com/office/drawing/2014/main" id="{CFD0ACFB-7AC3-FCD6-48FE-1020242A632A}"/>
              </a:ext>
            </a:extLst>
          </p:cNvPr>
          <p:cNvGrpSpPr/>
          <p:nvPr/>
        </p:nvGrpSpPr>
        <p:grpSpPr>
          <a:xfrm>
            <a:off x="522000" y="1336347"/>
            <a:ext cx="8100000" cy="4500000"/>
            <a:chOff x="657285" y="731"/>
            <a:chExt cx="7419995" cy="4418136"/>
          </a:xfrm>
        </p:grpSpPr>
        <p:sp>
          <p:nvSpPr>
            <p:cNvPr id="5" name="Google Shape;125;p8">
              <a:extLst>
                <a:ext uri="{FF2B5EF4-FFF2-40B4-BE49-F238E27FC236}">
                  <a16:creationId xmlns:a16="http://schemas.microsoft.com/office/drawing/2014/main" id="{E392F383-9CC3-F453-C5A8-80E4F9773D2B}"/>
                </a:ext>
              </a:extLst>
            </p:cNvPr>
            <p:cNvSpPr/>
            <p:nvPr/>
          </p:nvSpPr>
          <p:spPr>
            <a:xfrm>
              <a:off x="3372361" y="2429024"/>
              <a:ext cx="1989843" cy="1989843"/>
            </a:xfrm>
            <a:prstGeom prst="ellipse">
              <a:avLst/>
            </a:prstGeom>
            <a:gradFill>
              <a:gsLst>
                <a:gs pos="0">
                  <a:srgbClr val="4757A3"/>
                </a:gs>
                <a:gs pos="50000">
                  <a:srgbClr val="00369D"/>
                </a:gs>
                <a:gs pos="100000">
                  <a:srgbClr val="002D90"/>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500" b="0" i="0" u="none" strike="noStrike" cap="none">
                <a:solidFill>
                  <a:srgbClr val="000000"/>
                </a:solidFill>
                <a:latin typeface="Arial"/>
                <a:ea typeface="Arial"/>
                <a:cs typeface="Arial"/>
                <a:sym typeface="Arial"/>
              </a:endParaRPr>
            </a:p>
          </p:txBody>
        </p:sp>
        <p:sp>
          <p:nvSpPr>
            <p:cNvPr id="6" name="Google Shape;126;p8">
              <a:extLst>
                <a:ext uri="{FF2B5EF4-FFF2-40B4-BE49-F238E27FC236}">
                  <a16:creationId xmlns:a16="http://schemas.microsoft.com/office/drawing/2014/main" id="{8E5C00A1-172E-344E-126D-EF6B1872BC08}"/>
                </a:ext>
              </a:extLst>
            </p:cNvPr>
            <p:cNvSpPr txBox="1"/>
            <p:nvPr/>
          </p:nvSpPr>
          <p:spPr>
            <a:xfrm>
              <a:off x="3663767" y="2720430"/>
              <a:ext cx="1407031" cy="1407031"/>
            </a:xfrm>
            <a:prstGeom prst="rect">
              <a:avLst/>
            </a:prstGeom>
            <a:noFill/>
            <a:ln>
              <a:noFill/>
            </a:ln>
          </p:spPr>
          <p:txBody>
            <a:bodyPr spcFirstLastPara="1" wrap="square" lIns="13325" tIns="13325" rIns="13325" bIns="13325" anchor="ctr" anchorCtr="0">
              <a:noAutofit/>
            </a:bodyPr>
            <a:lstStyle/>
            <a:p>
              <a:pPr marL="0" marR="0" lvl="0" indent="0" algn="ctr" rtl="0">
                <a:lnSpc>
                  <a:spcPct val="90000"/>
                </a:lnSpc>
                <a:spcBef>
                  <a:spcPts val="0"/>
                </a:spcBef>
                <a:spcAft>
                  <a:spcPts val="0"/>
                </a:spcAft>
                <a:buClr>
                  <a:schemeClr val="lt1"/>
                </a:buClr>
                <a:buSzPts val="2100"/>
                <a:buFont typeface="Arial"/>
                <a:buNone/>
              </a:pPr>
              <a:r>
                <a:rPr lang="en-GB" sz="2000" b="1" i="0" u="none" strike="noStrike" cap="none" dirty="0">
                  <a:solidFill>
                    <a:schemeClr val="lt1"/>
                  </a:solidFill>
                  <a:latin typeface="Arial"/>
                  <a:ea typeface="Arial"/>
                  <a:cs typeface="Arial"/>
                  <a:sym typeface="Arial"/>
                </a:rPr>
                <a:t>Perception </a:t>
              </a:r>
              <a:endParaRPr sz="2000" b="0" i="0" u="none" strike="noStrike" cap="none" dirty="0">
                <a:solidFill>
                  <a:srgbClr val="000000"/>
                </a:solidFill>
                <a:latin typeface="Arial"/>
                <a:ea typeface="Arial"/>
                <a:cs typeface="Arial"/>
                <a:sym typeface="Arial"/>
              </a:endParaRPr>
            </a:p>
            <a:p>
              <a:pPr marL="0" marR="0" lvl="0" indent="0" algn="ctr" rtl="0">
                <a:lnSpc>
                  <a:spcPct val="90000"/>
                </a:lnSpc>
                <a:spcBef>
                  <a:spcPts val="735"/>
                </a:spcBef>
                <a:spcAft>
                  <a:spcPts val="0"/>
                </a:spcAft>
                <a:buClr>
                  <a:schemeClr val="lt1"/>
                </a:buClr>
                <a:buSzPts val="2100"/>
                <a:buFont typeface="Arial"/>
                <a:buNone/>
              </a:pPr>
              <a:r>
                <a:rPr lang="en-GB" sz="2000" b="1" i="0" u="none" strike="noStrike" cap="none" dirty="0">
                  <a:solidFill>
                    <a:schemeClr val="lt1"/>
                  </a:solidFill>
                  <a:latin typeface="Arial"/>
                  <a:ea typeface="Arial"/>
                  <a:cs typeface="Arial"/>
                  <a:sym typeface="Arial"/>
                </a:rPr>
                <a:t>Objective evidence</a:t>
              </a:r>
              <a:endParaRPr sz="2000" b="1" i="0" u="none" strike="noStrike" cap="none" dirty="0">
                <a:solidFill>
                  <a:schemeClr val="lt1"/>
                </a:solidFill>
                <a:latin typeface="Arial"/>
                <a:ea typeface="Arial"/>
                <a:cs typeface="Arial"/>
                <a:sym typeface="Arial"/>
              </a:endParaRPr>
            </a:p>
          </p:txBody>
        </p:sp>
        <p:sp>
          <p:nvSpPr>
            <p:cNvPr id="7" name="Google Shape;127;p8">
              <a:extLst>
                <a:ext uri="{FF2B5EF4-FFF2-40B4-BE49-F238E27FC236}">
                  <a16:creationId xmlns:a16="http://schemas.microsoft.com/office/drawing/2014/main" id="{0F6AA76C-29AE-1BE5-DA31-FA43A3937C80}"/>
                </a:ext>
              </a:extLst>
            </p:cNvPr>
            <p:cNvSpPr/>
            <p:nvPr/>
          </p:nvSpPr>
          <p:spPr>
            <a:xfrm rot="10800000">
              <a:off x="1353730" y="3140393"/>
              <a:ext cx="1907606" cy="567105"/>
            </a:xfrm>
            <a:prstGeom prst="leftArrow">
              <a:avLst>
                <a:gd name="adj1" fmla="val 60000"/>
                <a:gd name="adj2" fmla="val 50000"/>
              </a:avLst>
            </a:prstGeom>
            <a:gradFill>
              <a:gsLst>
                <a:gs pos="0">
                  <a:srgbClr val="B1B5CE"/>
                </a:gs>
                <a:gs pos="50000">
                  <a:srgbClr val="A5A9C9"/>
                </a:gs>
                <a:gs pos="100000">
                  <a:srgbClr val="8F94B3"/>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500" b="0" i="0" u="none" strike="noStrike" cap="none">
                <a:solidFill>
                  <a:srgbClr val="000000"/>
                </a:solidFill>
                <a:latin typeface="Arial"/>
                <a:ea typeface="Arial"/>
                <a:cs typeface="Arial"/>
                <a:sym typeface="Arial"/>
              </a:endParaRPr>
            </a:p>
          </p:txBody>
        </p:sp>
        <p:sp>
          <p:nvSpPr>
            <p:cNvPr id="8" name="Google Shape;128;p8">
              <a:extLst>
                <a:ext uri="{FF2B5EF4-FFF2-40B4-BE49-F238E27FC236}">
                  <a16:creationId xmlns:a16="http://schemas.microsoft.com/office/drawing/2014/main" id="{65EC26F5-4E3A-B5A4-4F5C-5329B872CA7E}"/>
                </a:ext>
              </a:extLst>
            </p:cNvPr>
            <p:cNvSpPr/>
            <p:nvPr/>
          </p:nvSpPr>
          <p:spPr>
            <a:xfrm>
              <a:off x="657285" y="2866790"/>
              <a:ext cx="1392890" cy="1114312"/>
            </a:xfrm>
            <a:prstGeom prst="roundRect">
              <a:avLst>
                <a:gd name="adj" fmla="val 10000"/>
              </a:avLst>
            </a:prstGeom>
            <a:gradFill>
              <a:gsLst>
                <a:gs pos="0">
                  <a:srgbClr val="4757A3"/>
                </a:gs>
                <a:gs pos="50000">
                  <a:srgbClr val="00369D"/>
                </a:gs>
                <a:gs pos="100000">
                  <a:srgbClr val="002D90"/>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500" b="0" i="0" u="none" strike="noStrike" cap="none">
                <a:solidFill>
                  <a:srgbClr val="000000"/>
                </a:solidFill>
                <a:latin typeface="Arial"/>
                <a:ea typeface="Arial"/>
                <a:cs typeface="Arial"/>
                <a:sym typeface="Arial"/>
              </a:endParaRPr>
            </a:p>
          </p:txBody>
        </p:sp>
        <p:sp>
          <p:nvSpPr>
            <p:cNvPr id="9" name="Google Shape;129;p8">
              <a:extLst>
                <a:ext uri="{FF2B5EF4-FFF2-40B4-BE49-F238E27FC236}">
                  <a16:creationId xmlns:a16="http://schemas.microsoft.com/office/drawing/2014/main" id="{E7DF5418-E6A5-94CF-A4DF-E37DAB62183F}"/>
                </a:ext>
              </a:extLst>
            </p:cNvPr>
            <p:cNvSpPr txBox="1"/>
            <p:nvPr/>
          </p:nvSpPr>
          <p:spPr>
            <a:xfrm>
              <a:off x="689922" y="2899427"/>
              <a:ext cx="1327616" cy="1049038"/>
            </a:xfrm>
            <a:prstGeom prst="rect">
              <a:avLst/>
            </a:prstGeom>
            <a:noFill/>
            <a:ln>
              <a:noFill/>
            </a:ln>
          </p:spPr>
          <p:txBody>
            <a:bodyPr spcFirstLastPara="1" wrap="square" lIns="24750" tIns="24750" rIns="24750" bIns="24750" anchor="ctr" anchorCtr="0">
              <a:noAutofit/>
            </a:bodyPr>
            <a:lstStyle/>
            <a:p>
              <a:pPr marL="0" marR="0" lvl="0" indent="0" algn="ctr" rtl="0">
                <a:lnSpc>
                  <a:spcPct val="90000"/>
                </a:lnSpc>
                <a:spcBef>
                  <a:spcPts val="0"/>
                </a:spcBef>
                <a:spcAft>
                  <a:spcPts val="0"/>
                </a:spcAft>
                <a:buClr>
                  <a:schemeClr val="lt1"/>
                </a:buClr>
                <a:buSzPts val="1300"/>
                <a:buFont typeface="Arial"/>
                <a:buNone/>
              </a:pPr>
              <a:r>
                <a:rPr lang="en-GB" sz="1500" b="1" i="0" u="none" strike="noStrike" cap="none">
                  <a:solidFill>
                    <a:schemeClr val="lt1"/>
                  </a:solidFill>
                  <a:latin typeface="Arial"/>
                  <a:ea typeface="Arial"/>
                  <a:cs typeface="Arial"/>
                  <a:sym typeface="Arial"/>
                </a:rPr>
                <a:t>Interviews</a:t>
              </a:r>
              <a:endParaRPr sz="1500" b="1" i="0" u="none" strike="noStrike" cap="none">
                <a:solidFill>
                  <a:schemeClr val="lt1"/>
                </a:solidFill>
                <a:latin typeface="Arial"/>
                <a:ea typeface="Arial"/>
                <a:cs typeface="Arial"/>
                <a:sym typeface="Arial"/>
              </a:endParaRPr>
            </a:p>
          </p:txBody>
        </p:sp>
        <p:sp>
          <p:nvSpPr>
            <p:cNvPr id="10" name="Google Shape;130;p8">
              <a:extLst>
                <a:ext uri="{FF2B5EF4-FFF2-40B4-BE49-F238E27FC236}">
                  <a16:creationId xmlns:a16="http://schemas.microsoft.com/office/drawing/2014/main" id="{995977EB-737D-AE4E-84F1-51DD31D22DB0}"/>
                </a:ext>
              </a:extLst>
            </p:cNvPr>
            <p:cNvSpPr/>
            <p:nvPr/>
          </p:nvSpPr>
          <p:spPr>
            <a:xfrm rot="-8640000">
              <a:off x="1747108" y="1929703"/>
              <a:ext cx="1907606" cy="567105"/>
            </a:xfrm>
            <a:prstGeom prst="leftArrow">
              <a:avLst>
                <a:gd name="adj1" fmla="val 60000"/>
                <a:gd name="adj2" fmla="val 50000"/>
              </a:avLst>
            </a:prstGeom>
            <a:gradFill>
              <a:gsLst>
                <a:gs pos="0">
                  <a:srgbClr val="B1B5CE"/>
                </a:gs>
                <a:gs pos="50000">
                  <a:srgbClr val="A5A9C9"/>
                </a:gs>
                <a:gs pos="100000">
                  <a:srgbClr val="8F94B3"/>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500" b="0" i="0" u="none" strike="noStrike" cap="none">
                <a:solidFill>
                  <a:srgbClr val="000000"/>
                </a:solidFill>
                <a:latin typeface="Arial"/>
                <a:ea typeface="Arial"/>
                <a:cs typeface="Arial"/>
                <a:sym typeface="Arial"/>
              </a:endParaRPr>
            </a:p>
          </p:txBody>
        </p:sp>
        <p:sp>
          <p:nvSpPr>
            <p:cNvPr id="11" name="Google Shape;131;p8">
              <a:extLst>
                <a:ext uri="{FF2B5EF4-FFF2-40B4-BE49-F238E27FC236}">
                  <a16:creationId xmlns:a16="http://schemas.microsoft.com/office/drawing/2014/main" id="{2D1BA611-B70B-D054-4664-CCBC5D2E3F03}"/>
                </a:ext>
              </a:extLst>
            </p:cNvPr>
            <p:cNvSpPr/>
            <p:nvPr/>
          </p:nvSpPr>
          <p:spPr>
            <a:xfrm>
              <a:off x="1232823" y="1095468"/>
              <a:ext cx="1392890" cy="1114312"/>
            </a:xfrm>
            <a:prstGeom prst="roundRect">
              <a:avLst>
                <a:gd name="adj" fmla="val 10000"/>
              </a:avLst>
            </a:prstGeom>
            <a:gradFill>
              <a:gsLst>
                <a:gs pos="0">
                  <a:srgbClr val="4757A3"/>
                </a:gs>
                <a:gs pos="50000">
                  <a:srgbClr val="00369D"/>
                </a:gs>
                <a:gs pos="100000">
                  <a:srgbClr val="002D90"/>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500" b="0" i="0" u="none" strike="noStrike" cap="none">
                <a:solidFill>
                  <a:srgbClr val="000000"/>
                </a:solidFill>
                <a:latin typeface="Arial"/>
                <a:ea typeface="Arial"/>
                <a:cs typeface="Arial"/>
                <a:sym typeface="Arial"/>
              </a:endParaRPr>
            </a:p>
          </p:txBody>
        </p:sp>
        <p:sp>
          <p:nvSpPr>
            <p:cNvPr id="12" name="Google Shape;132;p8">
              <a:extLst>
                <a:ext uri="{FF2B5EF4-FFF2-40B4-BE49-F238E27FC236}">
                  <a16:creationId xmlns:a16="http://schemas.microsoft.com/office/drawing/2014/main" id="{BAC5F198-9DE5-E194-0A4B-14D62DABF941}"/>
                </a:ext>
              </a:extLst>
            </p:cNvPr>
            <p:cNvSpPr txBox="1"/>
            <p:nvPr/>
          </p:nvSpPr>
          <p:spPr>
            <a:xfrm>
              <a:off x="1265460" y="1128105"/>
              <a:ext cx="1327616" cy="1049038"/>
            </a:xfrm>
            <a:prstGeom prst="rect">
              <a:avLst/>
            </a:prstGeom>
            <a:noFill/>
            <a:ln>
              <a:noFill/>
            </a:ln>
          </p:spPr>
          <p:txBody>
            <a:bodyPr spcFirstLastPara="1" wrap="square" lIns="24750" tIns="24750" rIns="24750" bIns="24750" anchor="ctr" anchorCtr="0">
              <a:noAutofit/>
            </a:bodyPr>
            <a:lstStyle/>
            <a:p>
              <a:pPr marL="0" marR="0" lvl="0" indent="0" algn="ctr" rtl="0">
                <a:lnSpc>
                  <a:spcPct val="90000"/>
                </a:lnSpc>
                <a:spcBef>
                  <a:spcPts val="0"/>
                </a:spcBef>
                <a:spcAft>
                  <a:spcPts val="0"/>
                </a:spcAft>
                <a:buClr>
                  <a:schemeClr val="lt1"/>
                </a:buClr>
                <a:buSzPts val="1300"/>
                <a:buFont typeface="Arial"/>
                <a:buNone/>
              </a:pPr>
              <a:r>
                <a:rPr lang="en-GB" sz="1500" b="1" i="0" u="none" strike="noStrike" cap="none">
                  <a:solidFill>
                    <a:schemeClr val="lt1"/>
                  </a:solidFill>
                  <a:latin typeface="Arial"/>
                  <a:ea typeface="Arial"/>
                  <a:cs typeface="Arial"/>
                  <a:sym typeface="Arial"/>
                </a:rPr>
                <a:t>Focus Groups</a:t>
              </a:r>
              <a:endParaRPr sz="1500" b="1" i="0" u="none" strike="noStrike" cap="none">
                <a:solidFill>
                  <a:schemeClr val="lt1"/>
                </a:solidFill>
                <a:latin typeface="Arial"/>
                <a:ea typeface="Arial"/>
                <a:cs typeface="Arial"/>
                <a:sym typeface="Arial"/>
              </a:endParaRPr>
            </a:p>
          </p:txBody>
        </p:sp>
        <p:sp>
          <p:nvSpPr>
            <p:cNvPr id="13" name="Google Shape;133;p8">
              <a:extLst>
                <a:ext uri="{FF2B5EF4-FFF2-40B4-BE49-F238E27FC236}">
                  <a16:creationId xmlns:a16="http://schemas.microsoft.com/office/drawing/2014/main" id="{C73F2691-EFE2-37EB-FC70-AF16468E19B2}"/>
                </a:ext>
              </a:extLst>
            </p:cNvPr>
            <p:cNvSpPr/>
            <p:nvPr/>
          </p:nvSpPr>
          <p:spPr>
            <a:xfrm rot="-6480000">
              <a:off x="2776982" y="1181455"/>
              <a:ext cx="1907606" cy="567105"/>
            </a:xfrm>
            <a:prstGeom prst="leftArrow">
              <a:avLst>
                <a:gd name="adj1" fmla="val 60000"/>
                <a:gd name="adj2" fmla="val 50000"/>
              </a:avLst>
            </a:prstGeom>
            <a:gradFill>
              <a:gsLst>
                <a:gs pos="0">
                  <a:srgbClr val="B1B5CE"/>
                </a:gs>
                <a:gs pos="50000">
                  <a:srgbClr val="A5A9C9"/>
                </a:gs>
                <a:gs pos="100000">
                  <a:srgbClr val="8F94B3"/>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500" b="0" i="0" u="none" strike="noStrike" cap="none">
                <a:solidFill>
                  <a:srgbClr val="000000"/>
                </a:solidFill>
                <a:latin typeface="Arial"/>
                <a:ea typeface="Arial"/>
                <a:cs typeface="Arial"/>
                <a:sym typeface="Arial"/>
              </a:endParaRPr>
            </a:p>
          </p:txBody>
        </p:sp>
        <p:sp>
          <p:nvSpPr>
            <p:cNvPr id="14" name="Google Shape;134;p8">
              <a:extLst>
                <a:ext uri="{FF2B5EF4-FFF2-40B4-BE49-F238E27FC236}">
                  <a16:creationId xmlns:a16="http://schemas.microsoft.com/office/drawing/2014/main" id="{18926B96-03B9-7CBC-6B7E-E91FBFB6C7DF}"/>
                </a:ext>
              </a:extLst>
            </p:cNvPr>
            <p:cNvSpPr/>
            <p:nvPr/>
          </p:nvSpPr>
          <p:spPr>
            <a:xfrm>
              <a:off x="2739599" y="731"/>
              <a:ext cx="1392890" cy="1114312"/>
            </a:xfrm>
            <a:prstGeom prst="roundRect">
              <a:avLst>
                <a:gd name="adj" fmla="val 10000"/>
              </a:avLst>
            </a:prstGeom>
            <a:gradFill>
              <a:gsLst>
                <a:gs pos="0">
                  <a:srgbClr val="4757A3"/>
                </a:gs>
                <a:gs pos="50000">
                  <a:srgbClr val="00369D"/>
                </a:gs>
                <a:gs pos="100000">
                  <a:srgbClr val="002D90"/>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500" b="0" i="0" u="none" strike="noStrike" cap="none">
                <a:solidFill>
                  <a:srgbClr val="000000"/>
                </a:solidFill>
                <a:latin typeface="Arial"/>
                <a:ea typeface="Arial"/>
                <a:cs typeface="Arial"/>
                <a:sym typeface="Arial"/>
              </a:endParaRPr>
            </a:p>
          </p:txBody>
        </p:sp>
        <p:sp>
          <p:nvSpPr>
            <p:cNvPr id="15" name="Google Shape;135;p8">
              <a:extLst>
                <a:ext uri="{FF2B5EF4-FFF2-40B4-BE49-F238E27FC236}">
                  <a16:creationId xmlns:a16="http://schemas.microsoft.com/office/drawing/2014/main" id="{F37B754A-3C3D-C198-22F2-9C53D10DDF2C}"/>
                </a:ext>
              </a:extLst>
            </p:cNvPr>
            <p:cNvSpPr txBox="1"/>
            <p:nvPr/>
          </p:nvSpPr>
          <p:spPr>
            <a:xfrm>
              <a:off x="2772236" y="33368"/>
              <a:ext cx="1327616" cy="1049038"/>
            </a:xfrm>
            <a:prstGeom prst="rect">
              <a:avLst/>
            </a:prstGeom>
            <a:noFill/>
            <a:ln>
              <a:noFill/>
            </a:ln>
          </p:spPr>
          <p:txBody>
            <a:bodyPr spcFirstLastPara="1" wrap="square" lIns="24750" tIns="24750" rIns="24750" bIns="24750" anchor="ctr" anchorCtr="0">
              <a:noAutofit/>
            </a:bodyPr>
            <a:lstStyle/>
            <a:p>
              <a:pPr marL="0" marR="0" lvl="0" indent="0" algn="ctr" rtl="0">
                <a:lnSpc>
                  <a:spcPct val="90000"/>
                </a:lnSpc>
                <a:spcBef>
                  <a:spcPts val="0"/>
                </a:spcBef>
                <a:spcAft>
                  <a:spcPts val="0"/>
                </a:spcAft>
                <a:buClr>
                  <a:schemeClr val="lt1"/>
                </a:buClr>
                <a:buSzPts val="1300"/>
                <a:buFont typeface="Arial"/>
                <a:buNone/>
              </a:pPr>
              <a:r>
                <a:rPr lang="en-GB" sz="1500" b="1" i="0" u="none" strike="noStrike" cap="none" dirty="0">
                  <a:solidFill>
                    <a:schemeClr val="lt1"/>
                  </a:solidFill>
                  <a:latin typeface="Arial"/>
                  <a:ea typeface="Arial"/>
                  <a:cs typeface="Arial"/>
                  <a:sym typeface="Arial"/>
                </a:rPr>
                <a:t>Questionnaires</a:t>
              </a:r>
              <a:endParaRPr sz="1500" b="1" i="0" u="none" strike="noStrike" cap="none" dirty="0">
                <a:solidFill>
                  <a:schemeClr val="lt1"/>
                </a:solidFill>
                <a:latin typeface="Arial"/>
                <a:ea typeface="Arial"/>
                <a:cs typeface="Arial"/>
                <a:sym typeface="Arial"/>
              </a:endParaRPr>
            </a:p>
          </p:txBody>
        </p:sp>
        <p:sp>
          <p:nvSpPr>
            <p:cNvPr id="16" name="Google Shape;136;p8">
              <a:extLst>
                <a:ext uri="{FF2B5EF4-FFF2-40B4-BE49-F238E27FC236}">
                  <a16:creationId xmlns:a16="http://schemas.microsoft.com/office/drawing/2014/main" id="{AF6961A1-CEDD-D042-E153-6FC2558ED89D}"/>
                </a:ext>
              </a:extLst>
            </p:cNvPr>
            <p:cNvSpPr/>
            <p:nvPr/>
          </p:nvSpPr>
          <p:spPr>
            <a:xfrm rot="-4320000">
              <a:off x="4049978" y="1181455"/>
              <a:ext cx="1907606" cy="567105"/>
            </a:xfrm>
            <a:prstGeom prst="leftArrow">
              <a:avLst>
                <a:gd name="adj1" fmla="val 60000"/>
                <a:gd name="adj2" fmla="val 50000"/>
              </a:avLst>
            </a:prstGeom>
            <a:gradFill>
              <a:gsLst>
                <a:gs pos="0">
                  <a:srgbClr val="B1B5CE"/>
                </a:gs>
                <a:gs pos="50000">
                  <a:srgbClr val="A5A9C9"/>
                </a:gs>
                <a:gs pos="100000">
                  <a:srgbClr val="8F94B3"/>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500" b="0" i="0" u="none" strike="noStrike" cap="none">
                <a:solidFill>
                  <a:srgbClr val="000000"/>
                </a:solidFill>
                <a:latin typeface="Arial"/>
                <a:ea typeface="Arial"/>
                <a:cs typeface="Arial"/>
                <a:sym typeface="Arial"/>
              </a:endParaRPr>
            </a:p>
          </p:txBody>
        </p:sp>
        <p:sp>
          <p:nvSpPr>
            <p:cNvPr id="17" name="Google Shape;137;p8">
              <a:extLst>
                <a:ext uri="{FF2B5EF4-FFF2-40B4-BE49-F238E27FC236}">
                  <a16:creationId xmlns:a16="http://schemas.microsoft.com/office/drawing/2014/main" id="{CB7CD74D-8632-18C0-2F68-AB0F24B10656}"/>
                </a:ext>
              </a:extLst>
            </p:cNvPr>
            <p:cNvSpPr/>
            <p:nvPr/>
          </p:nvSpPr>
          <p:spPr>
            <a:xfrm>
              <a:off x="4602077" y="731"/>
              <a:ext cx="1392890" cy="1114312"/>
            </a:xfrm>
            <a:prstGeom prst="roundRect">
              <a:avLst>
                <a:gd name="adj" fmla="val 10000"/>
              </a:avLst>
            </a:prstGeom>
            <a:gradFill>
              <a:gsLst>
                <a:gs pos="0">
                  <a:srgbClr val="4757A3"/>
                </a:gs>
                <a:gs pos="50000">
                  <a:srgbClr val="00369D"/>
                </a:gs>
                <a:gs pos="100000">
                  <a:srgbClr val="002D90"/>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500" b="0" i="0" u="none" strike="noStrike" cap="none">
                <a:solidFill>
                  <a:srgbClr val="000000"/>
                </a:solidFill>
                <a:latin typeface="Arial"/>
                <a:ea typeface="Arial"/>
                <a:cs typeface="Arial"/>
                <a:sym typeface="Arial"/>
              </a:endParaRPr>
            </a:p>
          </p:txBody>
        </p:sp>
        <p:sp>
          <p:nvSpPr>
            <p:cNvPr id="18" name="Google Shape;138;p8">
              <a:extLst>
                <a:ext uri="{FF2B5EF4-FFF2-40B4-BE49-F238E27FC236}">
                  <a16:creationId xmlns:a16="http://schemas.microsoft.com/office/drawing/2014/main" id="{45D5FF96-895E-738D-F68F-39839E2F116B}"/>
                </a:ext>
              </a:extLst>
            </p:cNvPr>
            <p:cNvSpPr txBox="1"/>
            <p:nvPr/>
          </p:nvSpPr>
          <p:spPr>
            <a:xfrm>
              <a:off x="4634714" y="33368"/>
              <a:ext cx="1327616" cy="1049038"/>
            </a:xfrm>
            <a:prstGeom prst="rect">
              <a:avLst/>
            </a:prstGeom>
            <a:noFill/>
            <a:ln>
              <a:noFill/>
            </a:ln>
          </p:spPr>
          <p:txBody>
            <a:bodyPr spcFirstLastPara="1" wrap="square" lIns="24750" tIns="24750" rIns="24750" bIns="24750" anchor="ctr" anchorCtr="0">
              <a:noAutofit/>
            </a:bodyPr>
            <a:lstStyle/>
            <a:p>
              <a:pPr marL="0" marR="0" lvl="0" indent="0" algn="ctr" rtl="0">
                <a:lnSpc>
                  <a:spcPct val="90000"/>
                </a:lnSpc>
                <a:spcBef>
                  <a:spcPts val="0"/>
                </a:spcBef>
                <a:spcAft>
                  <a:spcPts val="0"/>
                </a:spcAft>
                <a:buClr>
                  <a:schemeClr val="lt1"/>
                </a:buClr>
                <a:buSzPts val="1300"/>
                <a:buFont typeface="Arial"/>
                <a:buNone/>
              </a:pPr>
              <a:r>
                <a:rPr lang="en-GB" sz="1500" b="1" i="0" u="none" strike="noStrike" cap="none">
                  <a:solidFill>
                    <a:schemeClr val="lt1"/>
                  </a:solidFill>
                  <a:latin typeface="Arial"/>
                  <a:ea typeface="Arial"/>
                  <a:cs typeface="Arial"/>
                  <a:sym typeface="Arial"/>
                </a:rPr>
                <a:t>Direct Observation</a:t>
              </a:r>
              <a:endParaRPr sz="1500" b="1" i="0" u="none" strike="noStrike" cap="none">
                <a:solidFill>
                  <a:schemeClr val="lt1"/>
                </a:solidFill>
                <a:latin typeface="Arial"/>
                <a:ea typeface="Arial"/>
                <a:cs typeface="Arial"/>
                <a:sym typeface="Arial"/>
              </a:endParaRPr>
            </a:p>
          </p:txBody>
        </p:sp>
        <p:sp>
          <p:nvSpPr>
            <p:cNvPr id="19" name="Google Shape;139;p8">
              <a:extLst>
                <a:ext uri="{FF2B5EF4-FFF2-40B4-BE49-F238E27FC236}">
                  <a16:creationId xmlns:a16="http://schemas.microsoft.com/office/drawing/2014/main" id="{96AB2DF1-6EAE-BA41-DF8D-67D4D9BB008A}"/>
                </a:ext>
              </a:extLst>
            </p:cNvPr>
            <p:cNvSpPr/>
            <p:nvPr/>
          </p:nvSpPr>
          <p:spPr>
            <a:xfrm rot="-2160000">
              <a:off x="5079852" y="1929703"/>
              <a:ext cx="1907606" cy="567105"/>
            </a:xfrm>
            <a:prstGeom prst="leftArrow">
              <a:avLst>
                <a:gd name="adj1" fmla="val 60000"/>
                <a:gd name="adj2" fmla="val 50000"/>
              </a:avLst>
            </a:prstGeom>
            <a:gradFill>
              <a:gsLst>
                <a:gs pos="0">
                  <a:srgbClr val="B1B5CE"/>
                </a:gs>
                <a:gs pos="50000">
                  <a:srgbClr val="A5A9C9"/>
                </a:gs>
                <a:gs pos="100000">
                  <a:srgbClr val="8F94B3"/>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500" b="0" i="0" u="none" strike="noStrike" cap="none">
                <a:solidFill>
                  <a:srgbClr val="000000"/>
                </a:solidFill>
                <a:latin typeface="Arial"/>
                <a:ea typeface="Arial"/>
                <a:cs typeface="Arial"/>
                <a:sym typeface="Arial"/>
              </a:endParaRPr>
            </a:p>
          </p:txBody>
        </p:sp>
        <p:sp>
          <p:nvSpPr>
            <p:cNvPr id="20" name="Google Shape;140;p8">
              <a:extLst>
                <a:ext uri="{FF2B5EF4-FFF2-40B4-BE49-F238E27FC236}">
                  <a16:creationId xmlns:a16="http://schemas.microsoft.com/office/drawing/2014/main" id="{11F701D1-331C-4982-D027-691AD0C6B94F}"/>
                </a:ext>
              </a:extLst>
            </p:cNvPr>
            <p:cNvSpPr/>
            <p:nvPr/>
          </p:nvSpPr>
          <p:spPr>
            <a:xfrm>
              <a:off x="6108853" y="1095468"/>
              <a:ext cx="1392890" cy="1114312"/>
            </a:xfrm>
            <a:prstGeom prst="roundRect">
              <a:avLst>
                <a:gd name="adj" fmla="val 10000"/>
              </a:avLst>
            </a:prstGeom>
            <a:gradFill>
              <a:gsLst>
                <a:gs pos="0">
                  <a:srgbClr val="4757A3"/>
                </a:gs>
                <a:gs pos="50000">
                  <a:srgbClr val="00369D"/>
                </a:gs>
                <a:gs pos="100000">
                  <a:srgbClr val="002D90"/>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500" b="0" i="0" u="none" strike="noStrike" cap="none">
                <a:solidFill>
                  <a:srgbClr val="000000"/>
                </a:solidFill>
                <a:latin typeface="Arial"/>
                <a:ea typeface="Arial"/>
                <a:cs typeface="Arial"/>
                <a:sym typeface="Arial"/>
              </a:endParaRPr>
            </a:p>
          </p:txBody>
        </p:sp>
        <p:sp>
          <p:nvSpPr>
            <p:cNvPr id="21" name="Google Shape;141;p8">
              <a:extLst>
                <a:ext uri="{FF2B5EF4-FFF2-40B4-BE49-F238E27FC236}">
                  <a16:creationId xmlns:a16="http://schemas.microsoft.com/office/drawing/2014/main" id="{93098E9C-705D-C0F6-91AC-6B9856318A84}"/>
                </a:ext>
              </a:extLst>
            </p:cNvPr>
            <p:cNvSpPr txBox="1"/>
            <p:nvPr/>
          </p:nvSpPr>
          <p:spPr>
            <a:xfrm>
              <a:off x="6141490" y="1128105"/>
              <a:ext cx="1327616" cy="1049038"/>
            </a:xfrm>
            <a:prstGeom prst="rect">
              <a:avLst/>
            </a:prstGeom>
            <a:noFill/>
            <a:ln>
              <a:noFill/>
            </a:ln>
          </p:spPr>
          <p:txBody>
            <a:bodyPr spcFirstLastPara="1" wrap="square" lIns="24750" tIns="24750" rIns="24750" bIns="24750" anchor="ctr" anchorCtr="0">
              <a:noAutofit/>
            </a:bodyPr>
            <a:lstStyle/>
            <a:p>
              <a:pPr marL="0" marR="0" lvl="0" indent="0" algn="ctr" rtl="0">
                <a:lnSpc>
                  <a:spcPct val="90000"/>
                </a:lnSpc>
                <a:spcBef>
                  <a:spcPts val="0"/>
                </a:spcBef>
                <a:spcAft>
                  <a:spcPts val="0"/>
                </a:spcAft>
                <a:buClr>
                  <a:schemeClr val="lt1"/>
                </a:buClr>
                <a:buSzPts val="1300"/>
                <a:buFont typeface="Arial"/>
                <a:buNone/>
              </a:pPr>
              <a:r>
                <a:rPr lang="en-GB" sz="1500" b="1" i="0" u="none" strike="noStrike" cap="none">
                  <a:solidFill>
                    <a:schemeClr val="lt1"/>
                  </a:solidFill>
                  <a:latin typeface="Arial"/>
                  <a:ea typeface="Arial"/>
                  <a:cs typeface="Arial"/>
                  <a:sym typeface="Arial"/>
                </a:rPr>
                <a:t>Document Analysis</a:t>
              </a:r>
              <a:endParaRPr sz="1500" b="1" i="0" u="none" strike="noStrike" cap="none">
                <a:solidFill>
                  <a:schemeClr val="lt1"/>
                </a:solidFill>
                <a:latin typeface="Arial"/>
                <a:ea typeface="Arial"/>
                <a:cs typeface="Arial"/>
                <a:sym typeface="Arial"/>
              </a:endParaRPr>
            </a:p>
          </p:txBody>
        </p:sp>
        <p:sp>
          <p:nvSpPr>
            <p:cNvPr id="22" name="Google Shape;142;p8">
              <a:extLst>
                <a:ext uri="{FF2B5EF4-FFF2-40B4-BE49-F238E27FC236}">
                  <a16:creationId xmlns:a16="http://schemas.microsoft.com/office/drawing/2014/main" id="{F0565EC5-4AE5-773A-D907-DCC52C488396}"/>
                </a:ext>
              </a:extLst>
            </p:cNvPr>
            <p:cNvSpPr/>
            <p:nvPr/>
          </p:nvSpPr>
          <p:spPr>
            <a:xfrm>
              <a:off x="5473229" y="3140393"/>
              <a:ext cx="1907606" cy="567105"/>
            </a:xfrm>
            <a:prstGeom prst="leftArrow">
              <a:avLst>
                <a:gd name="adj1" fmla="val 60000"/>
                <a:gd name="adj2" fmla="val 50000"/>
              </a:avLst>
            </a:prstGeom>
            <a:gradFill>
              <a:gsLst>
                <a:gs pos="0">
                  <a:srgbClr val="B1B5CE"/>
                </a:gs>
                <a:gs pos="50000">
                  <a:srgbClr val="A5A9C9"/>
                </a:gs>
                <a:gs pos="100000">
                  <a:srgbClr val="8F94B3"/>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500" b="0" i="0" u="none" strike="noStrike" cap="none">
                <a:solidFill>
                  <a:srgbClr val="000000"/>
                </a:solidFill>
                <a:latin typeface="Arial"/>
                <a:ea typeface="Arial"/>
                <a:cs typeface="Arial"/>
                <a:sym typeface="Arial"/>
              </a:endParaRPr>
            </a:p>
          </p:txBody>
        </p:sp>
        <p:sp>
          <p:nvSpPr>
            <p:cNvPr id="23" name="Google Shape;143;p8">
              <a:extLst>
                <a:ext uri="{FF2B5EF4-FFF2-40B4-BE49-F238E27FC236}">
                  <a16:creationId xmlns:a16="http://schemas.microsoft.com/office/drawing/2014/main" id="{AEB0BC06-7C1E-569E-FFCB-06CD2E064D83}"/>
                </a:ext>
              </a:extLst>
            </p:cNvPr>
            <p:cNvSpPr/>
            <p:nvPr/>
          </p:nvSpPr>
          <p:spPr>
            <a:xfrm>
              <a:off x="6684390" y="2866790"/>
              <a:ext cx="1392890" cy="1114312"/>
            </a:xfrm>
            <a:prstGeom prst="roundRect">
              <a:avLst>
                <a:gd name="adj" fmla="val 10000"/>
              </a:avLst>
            </a:prstGeom>
            <a:gradFill>
              <a:gsLst>
                <a:gs pos="0">
                  <a:srgbClr val="4757A3"/>
                </a:gs>
                <a:gs pos="50000">
                  <a:srgbClr val="00369D"/>
                </a:gs>
                <a:gs pos="100000">
                  <a:srgbClr val="002D90"/>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500" b="0" i="0" u="none" strike="noStrike" cap="none">
                <a:solidFill>
                  <a:srgbClr val="000000"/>
                </a:solidFill>
                <a:latin typeface="Arial"/>
                <a:ea typeface="Arial"/>
                <a:cs typeface="Arial"/>
                <a:sym typeface="Arial"/>
              </a:endParaRPr>
            </a:p>
          </p:txBody>
        </p:sp>
        <p:sp>
          <p:nvSpPr>
            <p:cNvPr id="24" name="Google Shape;144;p8">
              <a:extLst>
                <a:ext uri="{FF2B5EF4-FFF2-40B4-BE49-F238E27FC236}">
                  <a16:creationId xmlns:a16="http://schemas.microsoft.com/office/drawing/2014/main" id="{9848A1C9-1907-5961-D6C9-4146988D0F73}"/>
                </a:ext>
              </a:extLst>
            </p:cNvPr>
            <p:cNvSpPr txBox="1"/>
            <p:nvPr/>
          </p:nvSpPr>
          <p:spPr>
            <a:xfrm>
              <a:off x="6717027" y="2899427"/>
              <a:ext cx="1327616" cy="1049038"/>
            </a:xfrm>
            <a:prstGeom prst="rect">
              <a:avLst/>
            </a:prstGeom>
            <a:noFill/>
            <a:ln>
              <a:noFill/>
            </a:ln>
          </p:spPr>
          <p:txBody>
            <a:bodyPr spcFirstLastPara="1" wrap="square" lIns="24750" tIns="24750" rIns="24750" bIns="24750" anchor="ctr" anchorCtr="0">
              <a:noAutofit/>
            </a:bodyPr>
            <a:lstStyle/>
            <a:p>
              <a:pPr marL="0" marR="0" lvl="0" indent="0" algn="ctr" rtl="0">
                <a:lnSpc>
                  <a:spcPct val="90000"/>
                </a:lnSpc>
                <a:spcBef>
                  <a:spcPts val="0"/>
                </a:spcBef>
                <a:spcAft>
                  <a:spcPts val="0"/>
                </a:spcAft>
                <a:buClr>
                  <a:schemeClr val="lt1"/>
                </a:buClr>
                <a:buSzPts val="1300"/>
                <a:buFont typeface="Arial"/>
                <a:buNone/>
              </a:pPr>
              <a:r>
                <a:rPr lang="en-GB" sz="1500" b="1" i="0" u="none" strike="noStrike" cap="none">
                  <a:solidFill>
                    <a:schemeClr val="lt1"/>
                  </a:solidFill>
                  <a:latin typeface="Arial"/>
                  <a:ea typeface="Arial"/>
                  <a:cs typeface="Arial"/>
                  <a:sym typeface="Arial"/>
                </a:rPr>
                <a:t>Assessment</a:t>
              </a:r>
              <a:endParaRPr sz="1500" b="1" i="0" u="none" strike="noStrike" cap="none">
                <a:solidFill>
                  <a:schemeClr val="lt1"/>
                </a:solidFill>
                <a:latin typeface="Arial"/>
                <a:ea typeface="Arial"/>
                <a:cs typeface="Arial"/>
                <a:sym typeface="Arial"/>
              </a:endParaRPr>
            </a:p>
          </p:txBody>
        </p:sp>
      </p:grpSp>
    </p:spTree>
    <p:extLst>
      <p:ext uri="{BB962C8B-B14F-4D97-AF65-F5344CB8AC3E}">
        <p14:creationId xmlns:p14="http://schemas.microsoft.com/office/powerpoint/2010/main" val="34264011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96B90D-94BD-2CE5-5472-4733E6C5D4B0}"/>
              </a:ext>
            </a:extLst>
          </p:cNvPr>
          <p:cNvSpPr>
            <a:spLocks noGrp="1"/>
          </p:cNvSpPr>
          <p:nvPr>
            <p:ph type="title"/>
          </p:nvPr>
        </p:nvSpPr>
        <p:spPr/>
        <p:txBody>
          <a:bodyPr/>
          <a:lstStyle/>
          <a:p>
            <a:r>
              <a:rPr lang="en-GB" dirty="0"/>
              <a:t>Individual outcomes</a:t>
            </a:r>
          </a:p>
        </p:txBody>
      </p:sp>
      <p:sp>
        <p:nvSpPr>
          <p:cNvPr id="3" name="Text Placeholder 2">
            <a:extLst>
              <a:ext uri="{FF2B5EF4-FFF2-40B4-BE49-F238E27FC236}">
                <a16:creationId xmlns:a16="http://schemas.microsoft.com/office/drawing/2014/main" id="{A9797672-82F9-BAF2-286C-AB241EDF2DD1}"/>
              </a:ext>
            </a:extLst>
          </p:cNvPr>
          <p:cNvSpPr>
            <a:spLocks noGrp="1"/>
          </p:cNvSpPr>
          <p:nvPr>
            <p:ph type="body" sz="quarter" idx="10"/>
          </p:nvPr>
        </p:nvSpPr>
        <p:spPr>
          <a:xfrm>
            <a:off x="828634" y="1708540"/>
            <a:ext cx="3668400" cy="3793527"/>
          </a:xfrm>
        </p:spPr>
        <p:txBody>
          <a:bodyPr>
            <a:noAutofit/>
          </a:bodyPr>
          <a:lstStyle/>
          <a:p>
            <a:r>
              <a:rPr lang="en-GB" dirty="0"/>
              <a:t>Anecdotes/quotes</a:t>
            </a:r>
          </a:p>
          <a:p>
            <a:r>
              <a:rPr lang="en-GB" dirty="0"/>
              <a:t>Case studies</a:t>
            </a:r>
          </a:p>
          <a:p>
            <a:r>
              <a:rPr lang="en-GB" dirty="0"/>
              <a:t>Self-reported change</a:t>
            </a:r>
          </a:p>
          <a:p>
            <a:r>
              <a:rPr lang="en-GB" dirty="0"/>
              <a:t>Surveys (Before/After)</a:t>
            </a:r>
          </a:p>
          <a:p>
            <a:r>
              <a:rPr lang="en-GB" dirty="0"/>
              <a:t>Comparison Groups</a:t>
            </a:r>
          </a:p>
          <a:p>
            <a:r>
              <a:rPr lang="en-GB" dirty="0"/>
              <a:t>Random Control trials</a:t>
            </a:r>
          </a:p>
          <a:p>
            <a:r>
              <a:rPr lang="en-GB" dirty="0"/>
              <a:t>Any others? </a:t>
            </a:r>
          </a:p>
          <a:p>
            <a:endParaRPr lang="en-GB" dirty="0"/>
          </a:p>
        </p:txBody>
      </p:sp>
      <p:sp>
        <p:nvSpPr>
          <p:cNvPr id="7" name="TextBox 6">
            <a:extLst>
              <a:ext uri="{FF2B5EF4-FFF2-40B4-BE49-F238E27FC236}">
                <a16:creationId xmlns:a16="http://schemas.microsoft.com/office/drawing/2014/main" id="{E8369E26-41F2-9137-2F52-B31E4C7FA378}"/>
              </a:ext>
            </a:extLst>
          </p:cNvPr>
          <p:cNvSpPr txBox="1"/>
          <p:nvPr/>
        </p:nvSpPr>
        <p:spPr>
          <a:xfrm>
            <a:off x="1037012" y="5714439"/>
            <a:ext cx="6791325" cy="369332"/>
          </a:xfrm>
          <a:prstGeom prst="rect">
            <a:avLst/>
          </a:prstGeom>
          <a:noFill/>
        </p:spPr>
        <p:txBody>
          <a:bodyPr wrap="square">
            <a:spAutoFit/>
          </a:bodyPr>
          <a:lstStyle/>
          <a:p>
            <a:r>
              <a:rPr lang="en-GB" dirty="0">
                <a:latin typeface="Arial" panose="020B0604020202020204" pitchFamily="34" charset="0"/>
                <a:cs typeface="Arial" panose="020B0604020202020204" pitchFamily="34" charset="0"/>
              </a:rPr>
              <a:t>Dan Corry, Chief Executive of New Philanthropy Capital (NPC)</a:t>
            </a:r>
          </a:p>
        </p:txBody>
      </p:sp>
      <p:pic>
        <p:nvPicPr>
          <p:cNvPr id="4" name="Picture 2" descr="People, Talking, Men, Male, Conversation">
            <a:extLst>
              <a:ext uri="{FF2B5EF4-FFF2-40B4-BE49-F238E27FC236}">
                <a16:creationId xmlns:a16="http://schemas.microsoft.com/office/drawing/2014/main" id="{E09F87F8-CD1F-481E-7E04-155DAEF31A9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28784" y="1821161"/>
            <a:ext cx="4048125" cy="3238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02811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B1D892-D316-1967-D9FA-F0A720601B03}"/>
              </a:ext>
            </a:extLst>
          </p:cNvPr>
          <p:cNvSpPr>
            <a:spLocks noGrp="1"/>
          </p:cNvSpPr>
          <p:nvPr>
            <p:ph type="title"/>
          </p:nvPr>
        </p:nvSpPr>
        <p:spPr/>
        <p:txBody>
          <a:bodyPr/>
          <a:lstStyle/>
          <a:p>
            <a:r>
              <a:rPr lang="en-GB" dirty="0"/>
              <a:t>Example – outcomes star</a:t>
            </a:r>
          </a:p>
        </p:txBody>
      </p:sp>
      <p:sp>
        <p:nvSpPr>
          <p:cNvPr id="3" name="Text Placeholder 2">
            <a:extLst>
              <a:ext uri="{FF2B5EF4-FFF2-40B4-BE49-F238E27FC236}">
                <a16:creationId xmlns:a16="http://schemas.microsoft.com/office/drawing/2014/main" id="{620D5930-9F32-F665-D707-FCD8B8B13BCD}"/>
              </a:ext>
            </a:extLst>
          </p:cNvPr>
          <p:cNvSpPr>
            <a:spLocks noGrp="1"/>
          </p:cNvSpPr>
          <p:nvPr>
            <p:ph type="body" sz="quarter" idx="10"/>
          </p:nvPr>
        </p:nvSpPr>
        <p:spPr/>
        <p:txBody>
          <a:bodyPr>
            <a:noAutofit/>
          </a:bodyPr>
          <a:lstStyle/>
          <a:p>
            <a:r>
              <a:rPr lang="en-GB" dirty="0"/>
              <a:t>A tested and effective motivational tool, which services integrate into assessment and review</a:t>
            </a:r>
          </a:p>
          <a:p>
            <a:endParaRPr lang="en-GB" sz="1000" dirty="0"/>
          </a:p>
          <a:p>
            <a:r>
              <a:rPr lang="en-GB" dirty="0"/>
              <a:t>Record where client is and how they progress in up to 10 areas of their life</a:t>
            </a:r>
          </a:p>
          <a:p>
            <a:endParaRPr lang="en-GB" sz="1000" dirty="0"/>
          </a:p>
          <a:p>
            <a:r>
              <a:rPr lang="en-GB" dirty="0"/>
              <a:t>Scales are underpinned by a journey of change</a:t>
            </a:r>
          </a:p>
          <a:p>
            <a:endParaRPr lang="en-GB" dirty="0"/>
          </a:p>
        </p:txBody>
      </p:sp>
      <p:sp>
        <p:nvSpPr>
          <p:cNvPr id="4" name="Text Placeholder 3">
            <a:extLst>
              <a:ext uri="{FF2B5EF4-FFF2-40B4-BE49-F238E27FC236}">
                <a16:creationId xmlns:a16="http://schemas.microsoft.com/office/drawing/2014/main" id="{02FA6575-2E2F-F097-1D62-B5879D6D1D17}"/>
              </a:ext>
            </a:extLst>
          </p:cNvPr>
          <p:cNvSpPr>
            <a:spLocks noGrp="1"/>
          </p:cNvSpPr>
          <p:nvPr>
            <p:ph type="body" sz="quarter" idx="11"/>
          </p:nvPr>
        </p:nvSpPr>
        <p:spPr/>
        <p:txBody>
          <a:bodyPr/>
          <a:lstStyle/>
          <a:p>
            <a:pPr marL="0" indent="0">
              <a:buNone/>
            </a:pPr>
            <a:endParaRPr lang="en-GB" dirty="0"/>
          </a:p>
        </p:txBody>
      </p:sp>
      <p:sp>
        <p:nvSpPr>
          <p:cNvPr id="7" name="TextBox 6">
            <a:extLst>
              <a:ext uri="{FF2B5EF4-FFF2-40B4-BE49-F238E27FC236}">
                <a16:creationId xmlns:a16="http://schemas.microsoft.com/office/drawing/2014/main" id="{5C475565-640B-1D1F-582F-0303384BE2FE}"/>
              </a:ext>
            </a:extLst>
          </p:cNvPr>
          <p:cNvSpPr txBox="1"/>
          <p:nvPr/>
        </p:nvSpPr>
        <p:spPr>
          <a:xfrm>
            <a:off x="4711327" y="5291611"/>
            <a:ext cx="4029075" cy="369332"/>
          </a:xfrm>
          <a:prstGeom prst="rect">
            <a:avLst/>
          </a:prstGeom>
          <a:noFill/>
        </p:spPr>
        <p:txBody>
          <a:bodyPr wrap="square">
            <a:spAutoFit/>
          </a:bodyPr>
          <a:lstStyle/>
          <a:p>
            <a:r>
              <a:rPr lang="en-GB" dirty="0">
                <a:latin typeface="Arial" panose="020B0604020202020204" pitchFamily="34" charset="0"/>
                <a:cs typeface="Arial" panose="020B0604020202020204" pitchFamily="34" charset="0"/>
              </a:rPr>
              <a:t>Triangle Consulting Social Enterprise</a:t>
            </a:r>
          </a:p>
        </p:txBody>
      </p:sp>
      <p:pic>
        <p:nvPicPr>
          <p:cNvPr id="6" name="Content Placeholder 5" descr="Outcome star">
            <a:extLst>
              <a:ext uri="{FF2B5EF4-FFF2-40B4-BE49-F238E27FC236}">
                <a16:creationId xmlns:a16="http://schemas.microsoft.com/office/drawing/2014/main" id="{653CD301-43D6-E483-06A8-3DE8DA2A6302}"/>
              </a:ext>
            </a:extLst>
          </p:cNvPr>
          <p:cNvPicPr>
            <a:picLocks noGrp="1" noChangeAspect="1"/>
          </p:cNvPicPr>
          <p:nvPr>
            <p:ph sz="quarter" idx="11"/>
          </p:nvPr>
        </p:nvPicPr>
        <p:blipFill rotWithShape="1">
          <a:blip r:embed="rId3"/>
          <a:srcRect b="1348"/>
          <a:stretch/>
        </p:blipFill>
        <p:spPr>
          <a:xfrm>
            <a:off x="4432674" y="1418782"/>
            <a:ext cx="4430322" cy="3872829"/>
          </a:xfrm>
          <a:prstGeom prst="rect">
            <a:avLst/>
          </a:prstGeom>
        </p:spPr>
      </p:pic>
    </p:spTree>
    <p:extLst>
      <p:ext uri="{BB962C8B-B14F-4D97-AF65-F5344CB8AC3E}">
        <p14:creationId xmlns:p14="http://schemas.microsoft.com/office/powerpoint/2010/main" val="9302912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F8559CD-8177-E315-2EB0-78FA475E1FA8}"/>
              </a:ext>
            </a:extLst>
          </p:cNvPr>
          <p:cNvSpPr>
            <a:spLocks noGrp="1"/>
          </p:cNvSpPr>
          <p:nvPr>
            <p:ph type="title"/>
          </p:nvPr>
        </p:nvSpPr>
        <p:spPr>
          <a:xfrm>
            <a:off x="755650" y="478875"/>
            <a:ext cx="7632700" cy="1089529"/>
          </a:xfrm>
        </p:spPr>
        <p:txBody>
          <a:bodyPr/>
          <a:lstStyle/>
          <a:p>
            <a:r>
              <a:rPr lang="en-GB" dirty="0"/>
              <a:t>Case Study Example – Hertfordshire 6 Outcome Bees</a:t>
            </a:r>
          </a:p>
        </p:txBody>
      </p:sp>
      <p:pic>
        <p:nvPicPr>
          <p:cNvPr id="7" name="Content Placeholder 6">
            <a:extLst>
              <a:ext uri="{FF2B5EF4-FFF2-40B4-BE49-F238E27FC236}">
                <a16:creationId xmlns:a16="http://schemas.microsoft.com/office/drawing/2014/main" id="{3E10E4C8-AC86-8CBF-2B0B-855C43C258FD}"/>
              </a:ext>
              <a:ext uri="{C183D7F6-B498-43B3-948B-1728B52AA6E4}">
                <adec:decorative xmlns:adec="http://schemas.microsoft.com/office/drawing/2017/decorative" val="1"/>
              </a:ext>
            </a:extLst>
          </p:cNvPr>
          <p:cNvPicPr>
            <a:picLocks noChangeAspect="1"/>
          </p:cNvPicPr>
          <p:nvPr/>
        </p:nvPicPr>
        <p:blipFill rotWithShape="1">
          <a:blip r:embed="rId3"/>
          <a:srcRect l="13976" t="2289" r="10270" b="3989"/>
          <a:stretch/>
        </p:blipFill>
        <p:spPr>
          <a:xfrm>
            <a:off x="4671941" y="1796333"/>
            <a:ext cx="3716409" cy="3864142"/>
          </a:xfrm>
          <a:prstGeom prst="rect">
            <a:avLst/>
          </a:prstGeom>
        </p:spPr>
      </p:pic>
      <p:pic>
        <p:nvPicPr>
          <p:cNvPr id="8" name="Content Placeholder 5">
            <a:extLst>
              <a:ext uri="{FF2B5EF4-FFF2-40B4-BE49-F238E27FC236}">
                <a16:creationId xmlns:a16="http://schemas.microsoft.com/office/drawing/2014/main" id="{5DC33F30-534A-A1C5-71DF-DC7AF46220B9}"/>
              </a:ext>
              <a:ext uri="{C183D7F6-B498-43B3-948B-1728B52AA6E4}">
                <adec:decorative xmlns:adec="http://schemas.microsoft.com/office/drawing/2017/decorative" val="1"/>
              </a:ext>
            </a:extLst>
          </p:cNvPr>
          <p:cNvPicPr>
            <a:picLocks noChangeAspect="1"/>
          </p:cNvPicPr>
          <p:nvPr/>
        </p:nvPicPr>
        <p:blipFill rotWithShape="1">
          <a:blip r:embed="rId4"/>
          <a:srcRect l="3569" t="3735" r="4061" b="1814"/>
          <a:stretch/>
        </p:blipFill>
        <p:spPr>
          <a:xfrm>
            <a:off x="404502" y="1568404"/>
            <a:ext cx="4386458" cy="4320000"/>
          </a:xfrm>
          <a:prstGeom prst="rect">
            <a:avLst/>
          </a:prstGeom>
        </p:spPr>
      </p:pic>
    </p:spTree>
    <p:extLst>
      <p:ext uri="{BB962C8B-B14F-4D97-AF65-F5344CB8AC3E}">
        <p14:creationId xmlns:p14="http://schemas.microsoft.com/office/powerpoint/2010/main" val="4236573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6F921B2-93C9-EF31-315E-2BF2EB884788}"/>
              </a:ext>
            </a:extLst>
          </p:cNvPr>
          <p:cNvSpPr>
            <a:spLocks noGrp="1"/>
          </p:cNvSpPr>
          <p:nvPr>
            <p:ph type="title"/>
          </p:nvPr>
        </p:nvSpPr>
        <p:spPr>
          <a:xfrm>
            <a:off x="749175" y="478875"/>
            <a:ext cx="7632700" cy="590931"/>
          </a:xfrm>
        </p:spPr>
        <p:txBody>
          <a:bodyPr/>
          <a:lstStyle/>
          <a:p>
            <a:r>
              <a:rPr lang="en-US" dirty="0"/>
              <a:t>Example - </a:t>
            </a:r>
            <a:r>
              <a:rPr lang="en-US" dirty="0" err="1"/>
              <a:t>ReQoL</a:t>
            </a:r>
            <a:endParaRPr lang="en-GB" dirty="0"/>
          </a:p>
        </p:txBody>
      </p:sp>
      <p:pic>
        <p:nvPicPr>
          <p:cNvPr id="8" name="Picture 7" descr="ReQoL &amp; The University of Sheffield logo">
            <a:extLst>
              <a:ext uri="{FF2B5EF4-FFF2-40B4-BE49-F238E27FC236}">
                <a16:creationId xmlns:a16="http://schemas.microsoft.com/office/drawing/2014/main" id="{87D46E66-0AAE-F8C3-1F28-55815A0ED3FD}"/>
              </a:ext>
            </a:extLst>
          </p:cNvPr>
          <p:cNvPicPr>
            <a:picLocks noChangeAspect="1"/>
          </p:cNvPicPr>
          <p:nvPr/>
        </p:nvPicPr>
        <p:blipFill>
          <a:blip r:embed="rId3"/>
          <a:stretch>
            <a:fillRect/>
          </a:stretch>
        </p:blipFill>
        <p:spPr>
          <a:xfrm>
            <a:off x="6059987" y="3209924"/>
            <a:ext cx="1931908" cy="1980000"/>
          </a:xfrm>
          <a:prstGeom prst="rect">
            <a:avLst/>
          </a:prstGeom>
        </p:spPr>
      </p:pic>
      <p:sp>
        <p:nvSpPr>
          <p:cNvPr id="10" name="TextBox 9">
            <a:extLst>
              <a:ext uri="{FF2B5EF4-FFF2-40B4-BE49-F238E27FC236}">
                <a16:creationId xmlns:a16="http://schemas.microsoft.com/office/drawing/2014/main" id="{58D4D31B-BA89-D95F-F0C3-6B93C5255B74}"/>
              </a:ext>
            </a:extLst>
          </p:cNvPr>
          <p:cNvSpPr txBox="1"/>
          <p:nvPr/>
        </p:nvSpPr>
        <p:spPr>
          <a:xfrm>
            <a:off x="5412707" y="2540118"/>
            <a:ext cx="3226468" cy="369332"/>
          </a:xfrm>
          <a:prstGeom prst="rect">
            <a:avLst/>
          </a:prstGeom>
          <a:noFill/>
        </p:spPr>
        <p:txBody>
          <a:bodyPr wrap="square">
            <a:spAutoFit/>
          </a:bodyPr>
          <a:lstStyle/>
          <a:p>
            <a:r>
              <a:rPr lang="en-GB" b="0" i="0" u="none" strike="noStrike" dirty="0">
                <a:effectLst/>
                <a:latin typeface="YouTube Noto"/>
                <a:hlinkClick r:id="rId4" tooltip="Share link"/>
              </a:rPr>
              <a:t>https://youtu.be/GwgS1QgfCgg</a:t>
            </a:r>
            <a:endParaRPr lang="en-GB" dirty="0"/>
          </a:p>
        </p:txBody>
      </p:sp>
      <p:pic>
        <p:nvPicPr>
          <p:cNvPr id="14" name="Picture 13" descr="Screen shot of the ReQoL tool">
            <a:extLst>
              <a:ext uri="{FF2B5EF4-FFF2-40B4-BE49-F238E27FC236}">
                <a16:creationId xmlns:a16="http://schemas.microsoft.com/office/drawing/2014/main" id="{22ABACA1-01FF-AFC1-C88F-3EE122AA186F}"/>
              </a:ext>
            </a:extLst>
          </p:cNvPr>
          <p:cNvPicPr>
            <a:picLocks noChangeAspect="1"/>
          </p:cNvPicPr>
          <p:nvPr/>
        </p:nvPicPr>
        <p:blipFill>
          <a:blip r:embed="rId5"/>
          <a:stretch>
            <a:fillRect/>
          </a:stretch>
        </p:blipFill>
        <p:spPr>
          <a:xfrm>
            <a:off x="950404" y="1093323"/>
            <a:ext cx="3978641" cy="5248141"/>
          </a:xfrm>
          <a:prstGeom prst="rect">
            <a:avLst/>
          </a:prstGeom>
        </p:spPr>
      </p:pic>
    </p:spTree>
    <p:extLst>
      <p:ext uri="{BB962C8B-B14F-4D97-AF65-F5344CB8AC3E}">
        <p14:creationId xmlns:p14="http://schemas.microsoft.com/office/powerpoint/2010/main" val="28723504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dirty="0"/>
              <a:t>Service / Support intervention-based outcomes</a:t>
            </a:r>
            <a:endParaRPr lang="en-GB" sz="3200" b="1" dirty="0"/>
          </a:p>
        </p:txBody>
      </p:sp>
      <p:sp>
        <p:nvSpPr>
          <p:cNvPr id="3" name="Text Placeholder 2">
            <a:extLst>
              <a:ext uri="{FF2B5EF4-FFF2-40B4-BE49-F238E27FC236}">
                <a16:creationId xmlns:a16="http://schemas.microsoft.com/office/drawing/2014/main" id="{A6968E69-8ED8-DB99-80A3-80F40A3157AF}"/>
              </a:ext>
            </a:extLst>
          </p:cNvPr>
          <p:cNvSpPr>
            <a:spLocks noGrp="1"/>
          </p:cNvSpPr>
          <p:nvPr>
            <p:ph type="body" sz="quarter" idx="10"/>
          </p:nvPr>
        </p:nvSpPr>
        <p:spPr/>
        <p:txBody>
          <a:bodyPr/>
          <a:lstStyle/>
          <a:p>
            <a:endParaRPr lang="en-GB"/>
          </a:p>
        </p:txBody>
      </p:sp>
      <p:graphicFrame>
        <p:nvGraphicFramePr>
          <p:cNvPr id="4" name="Table 3"/>
          <p:cNvGraphicFramePr>
            <a:graphicFrameLocks noGrp="1"/>
          </p:cNvGraphicFramePr>
          <p:nvPr>
            <p:extLst>
              <p:ext uri="{D42A27DB-BD31-4B8C-83A1-F6EECF244321}">
                <p14:modId xmlns:p14="http://schemas.microsoft.com/office/powerpoint/2010/main" val="69853475"/>
              </p:ext>
            </p:extLst>
          </p:nvPr>
        </p:nvGraphicFramePr>
        <p:xfrm>
          <a:off x="0" y="1506966"/>
          <a:ext cx="9143999" cy="5351032"/>
        </p:xfrm>
        <a:graphic>
          <a:graphicData uri="http://schemas.openxmlformats.org/drawingml/2006/table">
            <a:tbl>
              <a:tblPr firstRow="1" bandRow="1">
                <a:tableStyleId>{5C22544A-7EE6-4342-B048-85BDC9FD1C3A}</a:tableStyleId>
              </a:tblPr>
              <a:tblGrid>
                <a:gridCol w="1228157">
                  <a:extLst>
                    <a:ext uri="{9D8B030D-6E8A-4147-A177-3AD203B41FA5}">
                      <a16:colId xmlns:a16="http://schemas.microsoft.com/office/drawing/2014/main" val="2839999694"/>
                    </a:ext>
                  </a:extLst>
                </a:gridCol>
                <a:gridCol w="3846236">
                  <a:extLst>
                    <a:ext uri="{9D8B030D-6E8A-4147-A177-3AD203B41FA5}">
                      <a16:colId xmlns:a16="http://schemas.microsoft.com/office/drawing/2014/main" val="1374613237"/>
                    </a:ext>
                  </a:extLst>
                </a:gridCol>
                <a:gridCol w="4069606">
                  <a:extLst>
                    <a:ext uri="{9D8B030D-6E8A-4147-A177-3AD203B41FA5}">
                      <a16:colId xmlns:a16="http://schemas.microsoft.com/office/drawing/2014/main" val="4150824065"/>
                    </a:ext>
                  </a:extLst>
                </a:gridCol>
              </a:tblGrid>
              <a:tr h="518356">
                <a:tc>
                  <a:txBody>
                    <a:bodyPr/>
                    <a:lstStyle/>
                    <a:p>
                      <a:r>
                        <a:rPr lang="en-GB" sz="1400" dirty="0">
                          <a:latin typeface="Arial" panose="020B0604020202020204" pitchFamily="34" charset="0"/>
                          <a:cs typeface="Arial" panose="020B0604020202020204" pitchFamily="34" charset="0"/>
                        </a:rPr>
                        <a:t>Client Groups</a:t>
                      </a:r>
                    </a:p>
                  </a:txBody>
                  <a:tcPr marL="68580" marR="68580" marT="34290" marB="34290"/>
                </a:tc>
                <a:tc>
                  <a:txBody>
                    <a:bodyPr/>
                    <a:lstStyle/>
                    <a:p>
                      <a:r>
                        <a:rPr lang="en-GB" sz="1400" dirty="0">
                          <a:latin typeface="Arial" panose="020B0604020202020204" pitchFamily="34" charset="0"/>
                          <a:cs typeface="Arial" panose="020B0604020202020204" pitchFamily="34" charset="0"/>
                        </a:rPr>
                        <a:t>The</a:t>
                      </a:r>
                      <a:r>
                        <a:rPr lang="en-GB" sz="1400" baseline="0" dirty="0">
                          <a:latin typeface="Arial" panose="020B0604020202020204" pitchFamily="34" charset="0"/>
                          <a:cs typeface="Arial" panose="020B0604020202020204" pitchFamily="34" charset="0"/>
                        </a:rPr>
                        <a:t> Service will contribute to individuals</a:t>
                      </a:r>
                      <a:endParaRPr lang="en-GB" sz="1400" dirty="0">
                        <a:latin typeface="Arial" panose="020B0604020202020204" pitchFamily="34" charset="0"/>
                        <a:cs typeface="Arial" panose="020B0604020202020204" pitchFamily="34" charset="0"/>
                      </a:endParaRPr>
                    </a:p>
                  </a:txBody>
                  <a:tcPr marL="68580" marR="68580" marT="34290" marB="34290"/>
                </a:tc>
                <a:tc>
                  <a:txBody>
                    <a:bodyPr/>
                    <a:lstStyle/>
                    <a:p>
                      <a:r>
                        <a:rPr lang="en-GB" sz="1400" dirty="0">
                          <a:latin typeface="Arial" panose="020B0604020202020204" pitchFamily="34" charset="0"/>
                          <a:cs typeface="Arial" panose="020B0604020202020204" pitchFamily="34" charset="0"/>
                        </a:rPr>
                        <a:t>Impact Statements</a:t>
                      </a:r>
                    </a:p>
                  </a:txBody>
                  <a:tcPr marL="68580" marR="68580" marT="34290" marB="34290"/>
                </a:tc>
                <a:extLst>
                  <a:ext uri="{0D108BD9-81ED-4DB2-BD59-A6C34878D82A}">
                    <a16:rowId xmlns:a16="http://schemas.microsoft.com/office/drawing/2014/main" val="2908026281"/>
                  </a:ext>
                </a:extLst>
              </a:tr>
              <a:tr h="2751276">
                <a:tc>
                  <a:txBody>
                    <a:bodyPr/>
                    <a:lstStyle/>
                    <a:p>
                      <a:pPr marL="635" algn="l" defTabSz="914400" rtl="0" eaLnBrk="1" latinLnBrk="0" hangingPunct="1">
                        <a:lnSpc>
                          <a:spcPct val="107000"/>
                        </a:lnSpc>
                        <a:spcAft>
                          <a:spcPts val="120"/>
                        </a:spcAft>
                      </a:pPr>
                      <a:r>
                        <a:rPr lang="en-GB" sz="1400" b="1" kern="1200" dirty="0">
                          <a:solidFill>
                            <a:schemeClr val="dk1"/>
                          </a:solidFill>
                          <a:effectLst/>
                          <a:latin typeface="Arial" panose="020B0604020202020204" pitchFamily="34" charset="0"/>
                          <a:ea typeface="+mn-ea"/>
                          <a:cs typeface="Arial" panose="020B0604020202020204" pitchFamily="34" charset="0"/>
                        </a:rPr>
                        <a:t>1. Children &amp; Young People (Families / Child Health &amp; Disability)</a:t>
                      </a:r>
                    </a:p>
                  </a:txBody>
                  <a:tcPr marL="68580" marR="68580" marT="34290" marB="34290"/>
                </a:tc>
                <a:tc>
                  <a:txBody>
                    <a:bodyPr/>
                    <a:lstStyle/>
                    <a:p>
                      <a:pPr marL="180975" lvl="0" indent="-180975" algn="l" defTabSz="914400" rtl="0" eaLnBrk="1" fontAlgn="base" latinLnBrk="0" hangingPunct="1">
                        <a:buClr>
                          <a:srgbClr val="000000"/>
                        </a:buClr>
                        <a:buSzPts val="1050"/>
                        <a:buFont typeface="Wingdings" panose="05000000000000000000" pitchFamily="2" charset="2"/>
                        <a:buChar char=""/>
                      </a:pPr>
                      <a:r>
                        <a:rPr lang="en-GB" sz="1400" u="none" strike="noStrike" kern="1200" dirty="0">
                          <a:solidFill>
                            <a:schemeClr val="dk1"/>
                          </a:solidFill>
                          <a:effectLst/>
                          <a:uFill>
                            <a:solidFill>
                              <a:srgbClr val="000000"/>
                            </a:solidFill>
                          </a:uFill>
                          <a:latin typeface="Arial" panose="020B0604020202020204" pitchFamily="34" charset="0"/>
                          <a:ea typeface="+mn-ea"/>
                          <a:cs typeface="Arial" panose="020B0604020202020204" pitchFamily="34" charset="0"/>
                        </a:rPr>
                        <a:t>Help to</a:t>
                      </a:r>
                      <a:r>
                        <a:rPr lang="en-GB" sz="1400" u="none" strike="noStrike" kern="1200" baseline="0" dirty="0">
                          <a:solidFill>
                            <a:schemeClr val="dk1"/>
                          </a:solidFill>
                          <a:effectLst/>
                          <a:uFill>
                            <a:solidFill>
                              <a:srgbClr val="000000"/>
                            </a:solidFill>
                          </a:uFill>
                          <a:latin typeface="Arial" panose="020B0604020202020204" pitchFamily="34" charset="0"/>
                          <a:ea typeface="+mn-ea"/>
                          <a:cs typeface="Arial" panose="020B0604020202020204" pitchFamily="34" charset="0"/>
                        </a:rPr>
                        <a:t> deal with past</a:t>
                      </a:r>
                      <a:r>
                        <a:rPr lang="en-GB" sz="1400" u="none" strike="noStrike" kern="1200" dirty="0">
                          <a:solidFill>
                            <a:schemeClr val="dk1"/>
                          </a:solidFill>
                          <a:effectLst/>
                          <a:uFill>
                            <a:solidFill>
                              <a:srgbClr val="000000"/>
                            </a:solidFill>
                          </a:uFill>
                          <a:latin typeface="Arial" panose="020B0604020202020204" pitchFamily="34" charset="0"/>
                          <a:ea typeface="+mn-ea"/>
                          <a:cs typeface="Arial" panose="020B0604020202020204" pitchFamily="34" charset="0"/>
                        </a:rPr>
                        <a:t> trauma and progression</a:t>
                      </a:r>
                      <a:r>
                        <a:rPr lang="en-GB" sz="1400" u="none" strike="noStrike" kern="1200" baseline="0" dirty="0">
                          <a:solidFill>
                            <a:schemeClr val="dk1"/>
                          </a:solidFill>
                          <a:effectLst/>
                          <a:uFill>
                            <a:solidFill>
                              <a:srgbClr val="000000"/>
                            </a:solidFill>
                          </a:uFill>
                          <a:latin typeface="Arial" panose="020B0604020202020204" pitchFamily="34" charset="0"/>
                          <a:ea typeface="+mn-ea"/>
                          <a:cs typeface="Arial" panose="020B0604020202020204" pitchFamily="34" charset="0"/>
                        </a:rPr>
                        <a:t> into functioning adults </a:t>
                      </a:r>
                    </a:p>
                    <a:p>
                      <a:pPr marL="180975" lvl="0" indent="-180975" algn="l" defTabSz="914400" rtl="0" eaLnBrk="1" fontAlgn="base" latinLnBrk="0" hangingPunct="1">
                        <a:buClr>
                          <a:srgbClr val="000000"/>
                        </a:buClr>
                        <a:buSzPts val="1050"/>
                        <a:buFont typeface="Wingdings" panose="05000000000000000000" pitchFamily="2" charset="2"/>
                        <a:buChar char=""/>
                      </a:pPr>
                      <a:r>
                        <a:rPr lang="en-GB" sz="1400" u="none" strike="noStrike" kern="1200" dirty="0">
                          <a:solidFill>
                            <a:schemeClr val="dk1"/>
                          </a:solidFill>
                          <a:effectLst/>
                          <a:uFill>
                            <a:solidFill>
                              <a:srgbClr val="000000"/>
                            </a:solidFill>
                          </a:uFill>
                          <a:latin typeface="Arial" panose="020B0604020202020204" pitchFamily="34" charset="0"/>
                          <a:ea typeface="+mn-ea"/>
                          <a:cs typeface="Arial" panose="020B0604020202020204" pitchFamily="34" charset="0"/>
                        </a:rPr>
                        <a:t>Staying in their own home  where appropriate</a:t>
                      </a:r>
                    </a:p>
                    <a:p>
                      <a:pPr marL="180975" lvl="0" indent="-180975" algn="l" defTabSz="914400" rtl="0" eaLnBrk="1" fontAlgn="base" latinLnBrk="0" hangingPunct="1">
                        <a:buClr>
                          <a:srgbClr val="000000"/>
                        </a:buClr>
                        <a:buSzPts val="1050"/>
                        <a:buFont typeface="Wingdings" panose="05000000000000000000" pitchFamily="2" charset="2"/>
                        <a:buChar char=""/>
                      </a:pPr>
                      <a:r>
                        <a:rPr lang="en-GB" sz="1400" u="none" strike="noStrike" kern="1200" dirty="0">
                          <a:solidFill>
                            <a:schemeClr val="dk1"/>
                          </a:solidFill>
                          <a:effectLst/>
                          <a:uFill>
                            <a:solidFill>
                              <a:srgbClr val="000000"/>
                            </a:solidFill>
                          </a:uFill>
                          <a:latin typeface="Arial" panose="020B0604020202020204" pitchFamily="34" charset="0"/>
                          <a:ea typeface="+mn-ea"/>
                          <a:cs typeface="Arial" panose="020B0604020202020204" pitchFamily="34" charset="0"/>
                        </a:rPr>
                        <a:t>Engaged with the local community</a:t>
                      </a:r>
                    </a:p>
                    <a:p>
                      <a:pPr marL="180975" lvl="0" indent="-180975" algn="l" defTabSz="914400" rtl="0" eaLnBrk="1" fontAlgn="base" latinLnBrk="0" hangingPunct="1">
                        <a:buClr>
                          <a:srgbClr val="000000"/>
                        </a:buClr>
                        <a:buSzPts val="1050"/>
                        <a:buFont typeface="Wingdings" panose="05000000000000000000" pitchFamily="2" charset="2"/>
                        <a:buChar char=""/>
                      </a:pPr>
                      <a:r>
                        <a:rPr lang="en-GB" sz="1400" u="none" strike="noStrike" kern="1200" dirty="0">
                          <a:solidFill>
                            <a:schemeClr val="dk1"/>
                          </a:solidFill>
                          <a:effectLst/>
                          <a:uFill>
                            <a:solidFill>
                              <a:srgbClr val="000000"/>
                            </a:solidFill>
                          </a:uFill>
                          <a:latin typeface="Arial" panose="020B0604020202020204" pitchFamily="34" charset="0"/>
                          <a:ea typeface="+mn-ea"/>
                          <a:cs typeface="Arial" panose="020B0604020202020204" pitchFamily="34" charset="0"/>
                        </a:rPr>
                        <a:t>Accessing &amp; Maintaining education/ employment</a:t>
                      </a:r>
                    </a:p>
                    <a:p>
                      <a:pPr marL="180975" lvl="0" indent="-180975" algn="l" defTabSz="914400" rtl="0" eaLnBrk="1" fontAlgn="base" latinLnBrk="0" hangingPunct="1">
                        <a:buClr>
                          <a:srgbClr val="000000"/>
                        </a:buClr>
                        <a:buSzPts val="1050"/>
                        <a:buFont typeface="Wingdings" panose="05000000000000000000" pitchFamily="2" charset="2"/>
                        <a:buChar char=""/>
                      </a:pPr>
                      <a:r>
                        <a:rPr lang="en-GB" sz="1400" u="none" strike="noStrike" kern="1200" dirty="0">
                          <a:solidFill>
                            <a:schemeClr val="dk1"/>
                          </a:solidFill>
                          <a:effectLst/>
                          <a:uFill>
                            <a:solidFill>
                              <a:srgbClr val="000000"/>
                            </a:solidFill>
                          </a:uFill>
                          <a:latin typeface="Arial" panose="020B0604020202020204" pitchFamily="34" charset="0"/>
                          <a:ea typeface="+mn-ea"/>
                          <a:cs typeface="Arial" panose="020B0604020202020204" pitchFamily="34" charset="0"/>
                        </a:rPr>
                        <a:t>Having a Healthy &amp; Positive Lifestyle</a:t>
                      </a:r>
                    </a:p>
                    <a:p>
                      <a:pPr marL="180975" lvl="0" indent="-180975" algn="l" defTabSz="914400" rtl="0" eaLnBrk="1" fontAlgn="base" latinLnBrk="0" hangingPunct="1">
                        <a:buClr>
                          <a:srgbClr val="000000"/>
                        </a:buClr>
                        <a:buSzPts val="1050"/>
                        <a:buFont typeface="Wingdings" panose="05000000000000000000" pitchFamily="2" charset="2"/>
                        <a:buChar char=""/>
                      </a:pPr>
                      <a:r>
                        <a:rPr lang="en-GB" sz="1400" u="none" strike="noStrike" kern="1200" dirty="0">
                          <a:solidFill>
                            <a:schemeClr val="dk1"/>
                          </a:solidFill>
                          <a:effectLst/>
                          <a:uFill>
                            <a:solidFill>
                              <a:srgbClr val="000000"/>
                            </a:solidFill>
                          </a:uFill>
                          <a:latin typeface="Arial" panose="020B0604020202020204" pitchFamily="34" charset="0"/>
                          <a:ea typeface="+mn-ea"/>
                          <a:cs typeface="Arial" panose="020B0604020202020204" pitchFamily="34" charset="0"/>
                        </a:rPr>
                        <a:t>Engaged in social activities</a:t>
                      </a:r>
                    </a:p>
                    <a:p>
                      <a:pPr marL="180975" lvl="0" indent="-180975" algn="l" defTabSz="914400" rtl="0" eaLnBrk="1" fontAlgn="base" latinLnBrk="0" hangingPunct="1">
                        <a:buClr>
                          <a:srgbClr val="000000"/>
                        </a:buClr>
                        <a:buSzPts val="1050"/>
                        <a:buFont typeface="Wingdings" panose="05000000000000000000" pitchFamily="2" charset="2"/>
                        <a:buChar char=""/>
                      </a:pPr>
                      <a:r>
                        <a:rPr lang="en-GB" sz="1400" u="none" strike="noStrike" kern="1200" dirty="0">
                          <a:solidFill>
                            <a:schemeClr val="dk1"/>
                          </a:solidFill>
                          <a:effectLst/>
                          <a:uFill>
                            <a:solidFill>
                              <a:srgbClr val="000000"/>
                            </a:solidFill>
                          </a:uFill>
                          <a:latin typeface="Arial" panose="020B0604020202020204" pitchFamily="34" charset="0"/>
                          <a:ea typeface="+mn-ea"/>
                          <a:cs typeface="Arial" panose="020B0604020202020204" pitchFamily="34" charset="0"/>
                        </a:rPr>
                        <a:t>Socialising, forming relationships, friendships &amp; connections</a:t>
                      </a:r>
                    </a:p>
                    <a:p>
                      <a:pPr marL="180975" lvl="0" indent="-180975" algn="l" defTabSz="914400" rtl="0" eaLnBrk="1" fontAlgn="base" latinLnBrk="0" hangingPunct="1">
                        <a:buClr>
                          <a:srgbClr val="000000"/>
                        </a:buClr>
                        <a:buSzPts val="1050"/>
                        <a:buFont typeface="Wingdings" panose="05000000000000000000" pitchFamily="2" charset="2"/>
                        <a:buChar char=""/>
                      </a:pPr>
                      <a:r>
                        <a:rPr lang="en-GB" sz="1400" u="none" strike="noStrike" kern="1200" dirty="0">
                          <a:solidFill>
                            <a:schemeClr val="dk1"/>
                          </a:solidFill>
                          <a:effectLst/>
                          <a:uFill>
                            <a:solidFill>
                              <a:srgbClr val="000000"/>
                            </a:solidFill>
                          </a:uFill>
                          <a:latin typeface="Arial" panose="020B0604020202020204" pitchFamily="34" charset="0"/>
                          <a:ea typeface="+mn-ea"/>
                          <a:cs typeface="Arial" panose="020B0604020202020204" pitchFamily="34" charset="0"/>
                        </a:rPr>
                        <a:t>Successful transition into adulthood</a:t>
                      </a:r>
                    </a:p>
                  </a:txBody>
                  <a:tcPr marL="68580" marR="68580" marT="34290" marB="34290"/>
                </a:tc>
                <a:tc>
                  <a:txBody>
                    <a:bodyPr/>
                    <a:lstStyle/>
                    <a:p>
                      <a:pPr marL="180975" lvl="0" indent="-180975" algn="l" defTabSz="914400" rtl="0" eaLnBrk="1" fontAlgn="base" latinLnBrk="0" hangingPunct="1">
                        <a:buClr>
                          <a:srgbClr val="000000"/>
                        </a:buClr>
                        <a:buSzPts val="1050"/>
                        <a:buFont typeface="Wingdings" panose="05000000000000000000" pitchFamily="2" charset="2"/>
                        <a:buChar char=""/>
                      </a:pPr>
                      <a:r>
                        <a:rPr lang="en-GB" sz="1400" u="none" strike="noStrike" kern="1200" dirty="0">
                          <a:solidFill>
                            <a:schemeClr val="dk1"/>
                          </a:solidFill>
                          <a:effectLst/>
                          <a:uFill>
                            <a:solidFill>
                              <a:srgbClr val="000000"/>
                            </a:solidFill>
                          </a:uFill>
                          <a:latin typeface="Arial" panose="020B0604020202020204" pitchFamily="34" charset="0"/>
                          <a:ea typeface="+mn-ea"/>
                          <a:cs typeface="Arial" panose="020B0604020202020204" pitchFamily="34" charset="0"/>
                        </a:rPr>
                        <a:t>Young People are being supported to remain at home – not admitted to care</a:t>
                      </a:r>
                    </a:p>
                    <a:p>
                      <a:pPr marL="180975" lvl="0" indent="-180975" algn="l" defTabSz="914400" rtl="0" eaLnBrk="1" fontAlgn="base" latinLnBrk="0" hangingPunct="1">
                        <a:buClr>
                          <a:srgbClr val="000000"/>
                        </a:buClr>
                        <a:buSzPts val="1050"/>
                        <a:buFont typeface="Wingdings" panose="05000000000000000000" pitchFamily="2" charset="2"/>
                        <a:buChar char=""/>
                      </a:pPr>
                      <a:r>
                        <a:rPr lang="en-GB" sz="1400" u="none" strike="noStrike" kern="1200" dirty="0">
                          <a:solidFill>
                            <a:schemeClr val="dk1"/>
                          </a:solidFill>
                          <a:effectLst/>
                          <a:uFill>
                            <a:solidFill>
                              <a:srgbClr val="000000"/>
                            </a:solidFill>
                          </a:uFill>
                          <a:latin typeface="Arial" panose="020B0604020202020204" pitchFamily="34" charset="0"/>
                          <a:ea typeface="+mn-ea"/>
                          <a:cs typeface="Arial" panose="020B0604020202020204" pitchFamily="34" charset="0"/>
                        </a:rPr>
                        <a:t>Progress for family in promoting stability &amp; reducing stresses on the family</a:t>
                      </a:r>
                    </a:p>
                    <a:p>
                      <a:pPr marL="180975" lvl="0" indent="-180975" algn="l" defTabSz="914400" rtl="0" eaLnBrk="1" fontAlgn="base" latinLnBrk="0" hangingPunct="1">
                        <a:buClr>
                          <a:srgbClr val="000000"/>
                        </a:buClr>
                        <a:buSzPts val="1050"/>
                        <a:buFont typeface="Wingdings" panose="05000000000000000000" pitchFamily="2" charset="2"/>
                        <a:buChar char=""/>
                      </a:pPr>
                      <a:r>
                        <a:rPr lang="en-GB" sz="1400" u="none" strike="noStrike" kern="1200" dirty="0">
                          <a:solidFill>
                            <a:schemeClr val="dk1"/>
                          </a:solidFill>
                          <a:effectLst/>
                          <a:uFill>
                            <a:solidFill>
                              <a:srgbClr val="000000"/>
                            </a:solidFill>
                          </a:uFill>
                          <a:latin typeface="Arial" panose="020B0604020202020204" pitchFamily="34" charset="0"/>
                          <a:ea typeface="+mn-ea"/>
                          <a:cs typeface="Arial" panose="020B0604020202020204" pitchFamily="34" charset="0"/>
                        </a:rPr>
                        <a:t>supporting them to live independently</a:t>
                      </a:r>
                    </a:p>
                    <a:p>
                      <a:pPr marL="180975" lvl="0" indent="-180975" algn="l" defTabSz="914400" rtl="0" eaLnBrk="1" fontAlgn="base" latinLnBrk="0" hangingPunct="1">
                        <a:buClr>
                          <a:srgbClr val="000000"/>
                        </a:buClr>
                        <a:buSzPts val="1050"/>
                        <a:buFont typeface="Wingdings" panose="05000000000000000000" pitchFamily="2" charset="2"/>
                        <a:buChar char=""/>
                      </a:pPr>
                      <a:r>
                        <a:rPr lang="en-GB" sz="1400" u="none" strike="noStrike" kern="1200" dirty="0">
                          <a:solidFill>
                            <a:schemeClr val="dk1"/>
                          </a:solidFill>
                          <a:effectLst/>
                          <a:uFill>
                            <a:solidFill>
                              <a:srgbClr val="000000"/>
                            </a:solidFill>
                          </a:uFill>
                          <a:latin typeface="Arial" panose="020B0604020202020204" pitchFamily="34" charset="0"/>
                          <a:ea typeface="+mn-ea"/>
                          <a:cs typeface="Arial" panose="020B0604020202020204" pitchFamily="34" charset="0"/>
                        </a:rPr>
                        <a:t>Community connections </a:t>
                      </a:r>
                    </a:p>
                    <a:p>
                      <a:pPr marL="0" lvl="0" indent="0" algn="l" defTabSz="914400" rtl="0" eaLnBrk="1" fontAlgn="base" latinLnBrk="0" hangingPunct="1">
                        <a:buClr>
                          <a:srgbClr val="000000"/>
                        </a:buClr>
                        <a:buSzPts val="1050"/>
                        <a:buFont typeface="Wingdings" panose="05000000000000000000" pitchFamily="2" charset="2"/>
                        <a:buNone/>
                      </a:pPr>
                      <a:endParaRPr lang="en-GB" sz="1400" u="none" strike="noStrike" kern="1200" dirty="0">
                        <a:solidFill>
                          <a:schemeClr val="dk1"/>
                        </a:solidFill>
                        <a:effectLst/>
                        <a:uFill>
                          <a:solidFill>
                            <a:srgbClr val="000000"/>
                          </a:solidFill>
                        </a:uFill>
                        <a:latin typeface="Arial" panose="020B0604020202020204" pitchFamily="34" charset="0"/>
                        <a:ea typeface="+mn-ea"/>
                        <a:cs typeface="Arial" panose="020B0604020202020204" pitchFamily="34" charset="0"/>
                      </a:endParaRPr>
                    </a:p>
                  </a:txBody>
                  <a:tcPr marL="68580" marR="68580" marT="34290" marB="34290"/>
                </a:tc>
                <a:extLst>
                  <a:ext uri="{0D108BD9-81ED-4DB2-BD59-A6C34878D82A}">
                    <a16:rowId xmlns:a16="http://schemas.microsoft.com/office/drawing/2014/main" val="2977857025"/>
                  </a:ext>
                </a:extLst>
              </a:tr>
              <a:tr h="2081400">
                <a:tc>
                  <a:txBody>
                    <a:bodyPr/>
                    <a:lstStyle/>
                    <a:p>
                      <a:pPr marL="635" algn="l" defTabSz="914400" rtl="0" eaLnBrk="1" latinLnBrk="0" hangingPunct="1">
                        <a:lnSpc>
                          <a:spcPct val="107000"/>
                        </a:lnSpc>
                        <a:spcAft>
                          <a:spcPts val="120"/>
                        </a:spcAft>
                      </a:pPr>
                      <a:r>
                        <a:rPr lang="en-GB" sz="1400" b="1" kern="1200" dirty="0">
                          <a:solidFill>
                            <a:schemeClr val="dk1"/>
                          </a:solidFill>
                          <a:effectLst/>
                          <a:latin typeface="Arial" panose="020B0604020202020204" pitchFamily="34" charset="0"/>
                          <a:ea typeface="+mn-ea"/>
                          <a:cs typeface="Arial" panose="020B0604020202020204" pitchFamily="34" charset="0"/>
                        </a:rPr>
                        <a:t>2. Children &amp; Young People with a Learning Disability</a:t>
                      </a:r>
                    </a:p>
                  </a:txBody>
                  <a:tcPr marL="68580" marR="68580" marT="34290" marB="34290"/>
                </a:tc>
                <a:tc>
                  <a:txBody>
                    <a:bodyPr/>
                    <a:lstStyle/>
                    <a:p>
                      <a:pPr marL="180975" lvl="0" indent="-180975" algn="l" defTabSz="914400" rtl="0" eaLnBrk="1" fontAlgn="base" latinLnBrk="0" hangingPunct="1">
                        <a:buClr>
                          <a:srgbClr val="000000"/>
                        </a:buClr>
                        <a:buSzPts val="1050"/>
                        <a:buFont typeface="Wingdings" panose="05000000000000000000" pitchFamily="2" charset="2"/>
                        <a:buChar char=""/>
                      </a:pPr>
                      <a:r>
                        <a:rPr lang="en-GB" sz="1400" u="none" strike="noStrike" kern="1200" dirty="0">
                          <a:solidFill>
                            <a:schemeClr val="dk1"/>
                          </a:solidFill>
                          <a:effectLst/>
                          <a:uFill>
                            <a:solidFill>
                              <a:srgbClr val="000000"/>
                            </a:solidFill>
                          </a:uFill>
                          <a:latin typeface="Arial" panose="020B0604020202020204" pitchFamily="34" charset="0"/>
                          <a:ea typeface="+mn-ea"/>
                          <a:cs typeface="Arial" panose="020B0604020202020204" pitchFamily="34" charset="0"/>
                        </a:rPr>
                        <a:t>Positively managing challenging behaviour</a:t>
                      </a:r>
                    </a:p>
                    <a:p>
                      <a:pPr marL="180975" lvl="0" indent="-180975" algn="l" defTabSz="914400" rtl="0" eaLnBrk="1" fontAlgn="base" latinLnBrk="0" hangingPunct="1">
                        <a:buClr>
                          <a:srgbClr val="000000"/>
                        </a:buClr>
                        <a:buSzPts val="1050"/>
                        <a:buFont typeface="Wingdings" panose="05000000000000000000" pitchFamily="2" charset="2"/>
                        <a:buChar char=""/>
                      </a:pPr>
                      <a:r>
                        <a:rPr lang="en-GB" sz="1400" u="none" strike="noStrike" kern="1200" dirty="0">
                          <a:solidFill>
                            <a:schemeClr val="dk1"/>
                          </a:solidFill>
                          <a:effectLst/>
                          <a:uFill>
                            <a:solidFill>
                              <a:srgbClr val="000000"/>
                            </a:solidFill>
                          </a:uFill>
                          <a:latin typeface="Arial" panose="020B0604020202020204" pitchFamily="34" charset="0"/>
                          <a:ea typeface="+mn-ea"/>
                          <a:cs typeface="Arial" panose="020B0604020202020204" pitchFamily="34" charset="0"/>
                        </a:rPr>
                        <a:t>Living as independently as they can</a:t>
                      </a:r>
                    </a:p>
                    <a:p>
                      <a:pPr marL="180975" lvl="0" indent="-180975" algn="l" defTabSz="914400" rtl="0" eaLnBrk="1" fontAlgn="base" latinLnBrk="0" hangingPunct="1">
                        <a:buClr>
                          <a:srgbClr val="000000"/>
                        </a:buClr>
                        <a:buSzPts val="1050"/>
                        <a:buFont typeface="Wingdings" panose="05000000000000000000" pitchFamily="2" charset="2"/>
                        <a:buChar char=""/>
                      </a:pPr>
                      <a:r>
                        <a:rPr lang="en-GB" sz="1400" u="none" strike="noStrike" kern="1200" dirty="0">
                          <a:solidFill>
                            <a:schemeClr val="dk1"/>
                          </a:solidFill>
                          <a:effectLst/>
                          <a:uFill>
                            <a:solidFill>
                              <a:srgbClr val="000000"/>
                            </a:solidFill>
                          </a:uFill>
                          <a:latin typeface="Arial" panose="020B0604020202020204" pitchFamily="34" charset="0"/>
                          <a:ea typeface="+mn-ea"/>
                          <a:cs typeface="Arial" panose="020B0604020202020204" pitchFamily="34" charset="0"/>
                        </a:rPr>
                        <a:t>Living within their communities</a:t>
                      </a:r>
                    </a:p>
                    <a:p>
                      <a:pPr marL="180975" lvl="0" indent="-180975" algn="l" defTabSz="914400" rtl="0" eaLnBrk="1" fontAlgn="base" latinLnBrk="0" hangingPunct="1">
                        <a:buClr>
                          <a:srgbClr val="000000"/>
                        </a:buClr>
                        <a:buSzPts val="1050"/>
                        <a:buFont typeface="Wingdings" panose="05000000000000000000" pitchFamily="2" charset="2"/>
                        <a:buChar char=""/>
                      </a:pPr>
                      <a:r>
                        <a:rPr lang="en-GB" sz="1400" u="none" strike="noStrike" kern="1200" dirty="0">
                          <a:solidFill>
                            <a:schemeClr val="dk1"/>
                          </a:solidFill>
                          <a:effectLst/>
                          <a:uFill>
                            <a:solidFill>
                              <a:srgbClr val="000000"/>
                            </a:solidFill>
                          </a:uFill>
                          <a:latin typeface="Arial" panose="020B0604020202020204" pitchFamily="34" charset="0"/>
                          <a:ea typeface="+mn-ea"/>
                          <a:cs typeface="Arial" panose="020B0604020202020204" pitchFamily="34" charset="0"/>
                        </a:rPr>
                        <a:t>Engaging in education / training / employment</a:t>
                      </a:r>
                    </a:p>
                    <a:p>
                      <a:pPr marL="180975" lvl="0" indent="-180975" algn="l" defTabSz="914400" rtl="0" eaLnBrk="1" fontAlgn="base" latinLnBrk="0" hangingPunct="1">
                        <a:buClr>
                          <a:srgbClr val="000000"/>
                        </a:buClr>
                        <a:buSzPts val="1050"/>
                        <a:buFont typeface="Wingdings" panose="05000000000000000000" pitchFamily="2" charset="2"/>
                        <a:buChar char=""/>
                      </a:pPr>
                      <a:r>
                        <a:rPr lang="en-GB" sz="1400" u="none" strike="noStrike" kern="1200" dirty="0">
                          <a:solidFill>
                            <a:schemeClr val="dk1"/>
                          </a:solidFill>
                          <a:effectLst/>
                          <a:uFill>
                            <a:solidFill>
                              <a:srgbClr val="000000"/>
                            </a:solidFill>
                          </a:uFill>
                          <a:latin typeface="Arial" panose="020B0604020202020204" pitchFamily="34" charset="0"/>
                          <a:ea typeface="+mn-ea"/>
                          <a:cs typeface="Arial" panose="020B0604020202020204" pitchFamily="34" charset="0"/>
                        </a:rPr>
                        <a:t>Forging networks, friendships &amp; meaningful relationships</a:t>
                      </a:r>
                    </a:p>
                  </a:txBody>
                  <a:tcPr marL="68580" marR="68580" marT="34290" marB="34290"/>
                </a:tc>
                <a:tc>
                  <a:txBody>
                    <a:bodyPr/>
                    <a:lstStyle/>
                    <a:p>
                      <a:pPr marL="180975" lvl="0" indent="-180975" algn="l" defTabSz="914400" rtl="0" eaLnBrk="1" fontAlgn="base" latinLnBrk="0" hangingPunct="1">
                        <a:buClr>
                          <a:srgbClr val="000000"/>
                        </a:buClr>
                        <a:buSzPts val="1050"/>
                        <a:buFont typeface="Wingdings" panose="05000000000000000000" pitchFamily="2" charset="2"/>
                        <a:buChar char=""/>
                      </a:pPr>
                      <a:r>
                        <a:rPr lang="en-GB" sz="1400" u="none" strike="noStrike" kern="1200" dirty="0">
                          <a:solidFill>
                            <a:schemeClr val="dk1"/>
                          </a:solidFill>
                          <a:effectLst/>
                          <a:uFill>
                            <a:solidFill>
                              <a:srgbClr val="000000"/>
                            </a:solidFill>
                          </a:uFill>
                          <a:latin typeface="Arial" panose="020B0604020202020204" pitchFamily="34" charset="0"/>
                          <a:ea typeface="+mn-ea"/>
                          <a:cs typeface="Arial" panose="020B0604020202020204" pitchFamily="34" charset="0"/>
                        </a:rPr>
                        <a:t>As above – maybe less of a reduction in care package but sustained over a longer period of time</a:t>
                      </a:r>
                    </a:p>
                    <a:p>
                      <a:pPr marL="180975" lvl="0" indent="-180975" algn="l" defTabSz="914400" rtl="0" eaLnBrk="1" fontAlgn="base" latinLnBrk="0" hangingPunct="1">
                        <a:buClr>
                          <a:srgbClr val="000000"/>
                        </a:buClr>
                        <a:buSzPts val="1050"/>
                        <a:buFont typeface="Wingdings" panose="05000000000000000000" pitchFamily="2" charset="2"/>
                        <a:buChar char=""/>
                      </a:pPr>
                      <a:r>
                        <a:rPr lang="en-GB" sz="1400" u="none" strike="noStrike" kern="1200" dirty="0">
                          <a:solidFill>
                            <a:schemeClr val="dk1"/>
                          </a:solidFill>
                          <a:effectLst/>
                          <a:uFill>
                            <a:solidFill>
                              <a:srgbClr val="000000"/>
                            </a:solidFill>
                          </a:uFill>
                          <a:latin typeface="Arial" panose="020B0604020202020204" pitchFamily="34" charset="0"/>
                          <a:ea typeface="+mn-ea"/>
                          <a:cs typeface="Arial" panose="020B0604020202020204" pitchFamily="34" charset="0"/>
                        </a:rPr>
                        <a:t>Progress for the individual</a:t>
                      </a:r>
                    </a:p>
                    <a:p>
                      <a:pPr marL="180975" lvl="0" indent="-180975" algn="l" defTabSz="914400" rtl="0" eaLnBrk="1" fontAlgn="base" latinLnBrk="0" hangingPunct="1">
                        <a:buClr>
                          <a:srgbClr val="000000"/>
                        </a:buClr>
                        <a:buSzPts val="1050"/>
                        <a:buFont typeface="Wingdings" panose="05000000000000000000" pitchFamily="2" charset="2"/>
                        <a:buChar char=""/>
                      </a:pPr>
                      <a:r>
                        <a:rPr lang="en-GB" sz="1400" u="none" strike="noStrike" kern="1200" dirty="0">
                          <a:solidFill>
                            <a:schemeClr val="dk1"/>
                          </a:solidFill>
                          <a:effectLst/>
                          <a:uFill>
                            <a:solidFill>
                              <a:srgbClr val="000000"/>
                            </a:solidFill>
                          </a:uFill>
                          <a:latin typeface="Arial" panose="020B0604020202020204" pitchFamily="34" charset="0"/>
                          <a:ea typeface="+mn-ea"/>
                          <a:cs typeface="Arial" panose="020B0604020202020204" pitchFamily="34" charset="0"/>
                        </a:rPr>
                        <a:t>Individual able to live independently with support</a:t>
                      </a:r>
                    </a:p>
                    <a:p>
                      <a:pPr marL="180975" lvl="0" indent="-180975" algn="l" defTabSz="914400" rtl="0" eaLnBrk="1" fontAlgn="base" latinLnBrk="0" hangingPunct="1">
                        <a:buClr>
                          <a:srgbClr val="000000"/>
                        </a:buClr>
                        <a:buSzPts val="1050"/>
                        <a:buFont typeface="Wingdings" panose="05000000000000000000" pitchFamily="2" charset="2"/>
                        <a:buChar char=""/>
                      </a:pPr>
                      <a:r>
                        <a:rPr lang="en-GB" sz="1400" u="none" strike="noStrike" kern="1200" dirty="0">
                          <a:solidFill>
                            <a:schemeClr val="dk1"/>
                          </a:solidFill>
                          <a:effectLst/>
                          <a:uFill>
                            <a:solidFill>
                              <a:srgbClr val="000000"/>
                            </a:solidFill>
                          </a:uFill>
                          <a:latin typeface="Arial" panose="020B0604020202020204" pitchFamily="34" charset="0"/>
                          <a:ea typeface="+mn-ea"/>
                          <a:cs typeface="Arial" panose="020B0604020202020204" pitchFamily="34" charset="0"/>
                        </a:rPr>
                        <a:t>&amp; progress in to adulthood</a:t>
                      </a:r>
                    </a:p>
                    <a:p>
                      <a:pPr marL="180975" lvl="0" indent="-180975" algn="l" defTabSz="914400" rtl="0" eaLnBrk="1" fontAlgn="base" latinLnBrk="0" hangingPunct="1">
                        <a:buClr>
                          <a:srgbClr val="000000"/>
                        </a:buClr>
                        <a:buSzPts val="1050"/>
                        <a:buFont typeface="Wingdings" panose="05000000000000000000" pitchFamily="2" charset="2"/>
                        <a:buChar char=""/>
                      </a:pPr>
                      <a:r>
                        <a:rPr lang="en-GB" sz="1400" u="none" strike="noStrike" kern="1200" dirty="0">
                          <a:solidFill>
                            <a:schemeClr val="dk1"/>
                          </a:solidFill>
                          <a:effectLst/>
                          <a:uFill>
                            <a:solidFill>
                              <a:srgbClr val="000000"/>
                            </a:solidFill>
                          </a:uFill>
                          <a:latin typeface="Arial" panose="020B0604020202020204" pitchFamily="34" charset="0"/>
                          <a:ea typeface="+mn-ea"/>
                          <a:cs typeface="Arial" panose="020B0604020202020204" pitchFamily="34" charset="0"/>
                        </a:rPr>
                        <a:t>supporting them to live independently</a:t>
                      </a:r>
                    </a:p>
                    <a:p>
                      <a:pPr marL="180975" lvl="0" indent="-180975" algn="l" defTabSz="914400" rtl="0" eaLnBrk="1" fontAlgn="base" latinLnBrk="0" hangingPunct="1">
                        <a:buClr>
                          <a:srgbClr val="000000"/>
                        </a:buClr>
                        <a:buSzPts val="1050"/>
                        <a:buFont typeface="Wingdings" panose="05000000000000000000" pitchFamily="2" charset="2"/>
                        <a:buChar char=""/>
                      </a:pPr>
                      <a:r>
                        <a:rPr lang="en-GB" sz="1400" u="none" strike="noStrike" kern="1200" dirty="0">
                          <a:solidFill>
                            <a:schemeClr val="dk1"/>
                          </a:solidFill>
                          <a:effectLst/>
                          <a:uFill>
                            <a:solidFill>
                              <a:srgbClr val="000000"/>
                            </a:solidFill>
                          </a:uFill>
                          <a:latin typeface="Arial" panose="020B0604020202020204" pitchFamily="34" charset="0"/>
                          <a:ea typeface="+mn-ea"/>
                          <a:cs typeface="Arial" panose="020B0604020202020204" pitchFamily="34" charset="0"/>
                        </a:rPr>
                        <a:t>Community connections</a:t>
                      </a:r>
                    </a:p>
                  </a:txBody>
                  <a:tcPr marL="68580" marR="68580" marT="34290" marB="34290"/>
                </a:tc>
                <a:extLst>
                  <a:ext uri="{0D108BD9-81ED-4DB2-BD59-A6C34878D82A}">
                    <a16:rowId xmlns:a16="http://schemas.microsoft.com/office/drawing/2014/main" val="2538644266"/>
                  </a:ext>
                </a:extLst>
              </a:tr>
            </a:tbl>
          </a:graphicData>
        </a:graphic>
      </p:graphicFrame>
    </p:spTree>
    <p:extLst>
      <p:ext uri="{BB962C8B-B14F-4D97-AF65-F5344CB8AC3E}">
        <p14:creationId xmlns:p14="http://schemas.microsoft.com/office/powerpoint/2010/main" val="13910994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F486F9-90FB-FB89-A19E-57215EB9912D}"/>
              </a:ext>
            </a:extLst>
          </p:cNvPr>
          <p:cNvSpPr>
            <a:spLocks noGrp="1"/>
          </p:cNvSpPr>
          <p:nvPr>
            <p:ph type="title"/>
          </p:nvPr>
        </p:nvSpPr>
        <p:spPr>
          <a:xfrm>
            <a:off x="755650" y="478875"/>
            <a:ext cx="7632700" cy="978729"/>
          </a:xfrm>
        </p:spPr>
        <p:txBody>
          <a:bodyPr/>
          <a:lstStyle/>
          <a:p>
            <a:r>
              <a:rPr lang="en-GB" sz="3200" dirty="0"/>
              <a:t>Service / Support intervention-based outcomes</a:t>
            </a:r>
          </a:p>
        </p:txBody>
      </p:sp>
      <p:graphicFrame>
        <p:nvGraphicFramePr>
          <p:cNvPr id="5" name="Table 4">
            <a:extLst>
              <a:ext uri="{FF2B5EF4-FFF2-40B4-BE49-F238E27FC236}">
                <a16:creationId xmlns:a16="http://schemas.microsoft.com/office/drawing/2014/main" id="{2509D470-F6AF-2397-60D7-FE3BDA6DAA0E}"/>
              </a:ext>
            </a:extLst>
          </p:cNvPr>
          <p:cNvGraphicFramePr>
            <a:graphicFrameLocks noGrp="1"/>
          </p:cNvGraphicFramePr>
          <p:nvPr>
            <p:extLst>
              <p:ext uri="{D42A27DB-BD31-4B8C-83A1-F6EECF244321}">
                <p14:modId xmlns:p14="http://schemas.microsoft.com/office/powerpoint/2010/main" val="4069874794"/>
              </p:ext>
            </p:extLst>
          </p:nvPr>
        </p:nvGraphicFramePr>
        <p:xfrm>
          <a:off x="0" y="1573918"/>
          <a:ext cx="9144000" cy="5284082"/>
        </p:xfrm>
        <a:graphic>
          <a:graphicData uri="http://schemas.openxmlformats.org/drawingml/2006/table">
            <a:tbl>
              <a:tblPr firstRow="1" bandRow="1">
                <a:tableStyleId>{5C22544A-7EE6-4342-B048-85BDC9FD1C3A}</a:tableStyleId>
              </a:tblPr>
              <a:tblGrid>
                <a:gridCol w="1257300">
                  <a:extLst>
                    <a:ext uri="{9D8B030D-6E8A-4147-A177-3AD203B41FA5}">
                      <a16:colId xmlns:a16="http://schemas.microsoft.com/office/drawing/2014/main" val="2839999694"/>
                    </a:ext>
                  </a:extLst>
                </a:gridCol>
                <a:gridCol w="3936492">
                  <a:extLst>
                    <a:ext uri="{9D8B030D-6E8A-4147-A177-3AD203B41FA5}">
                      <a16:colId xmlns:a16="http://schemas.microsoft.com/office/drawing/2014/main" val="1374613237"/>
                    </a:ext>
                  </a:extLst>
                </a:gridCol>
                <a:gridCol w="3950208">
                  <a:extLst>
                    <a:ext uri="{9D8B030D-6E8A-4147-A177-3AD203B41FA5}">
                      <a16:colId xmlns:a16="http://schemas.microsoft.com/office/drawing/2014/main" val="4150824065"/>
                    </a:ext>
                  </a:extLst>
                </a:gridCol>
              </a:tblGrid>
              <a:tr h="528047">
                <a:tc>
                  <a:txBody>
                    <a:bodyPr/>
                    <a:lstStyle/>
                    <a:p>
                      <a:r>
                        <a:rPr lang="en-GB" sz="1400" dirty="0">
                          <a:latin typeface="Arial" panose="020B0604020202020204" pitchFamily="34" charset="0"/>
                          <a:cs typeface="Arial" panose="020B0604020202020204" pitchFamily="34" charset="0"/>
                        </a:rPr>
                        <a:t>Client Groups</a:t>
                      </a:r>
                    </a:p>
                  </a:txBody>
                  <a:tcPr marL="68580" marR="68580" marT="34290" marB="34290"/>
                </a:tc>
                <a:tc>
                  <a:txBody>
                    <a:bodyPr/>
                    <a:lstStyle/>
                    <a:p>
                      <a:r>
                        <a:rPr lang="en-GB" sz="1400" dirty="0">
                          <a:latin typeface="Arial" panose="020B0604020202020204" pitchFamily="34" charset="0"/>
                          <a:cs typeface="Arial" panose="020B0604020202020204" pitchFamily="34" charset="0"/>
                        </a:rPr>
                        <a:t>The</a:t>
                      </a:r>
                      <a:r>
                        <a:rPr lang="en-GB" sz="1400" baseline="0" dirty="0">
                          <a:latin typeface="Arial" panose="020B0604020202020204" pitchFamily="34" charset="0"/>
                          <a:cs typeface="Arial" panose="020B0604020202020204" pitchFamily="34" charset="0"/>
                        </a:rPr>
                        <a:t> Service will contribute to individuals</a:t>
                      </a:r>
                      <a:endParaRPr lang="en-GB" sz="1400" dirty="0">
                        <a:latin typeface="Arial" panose="020B0604020202020204" pitchFamily="34" charset="0"/>
                        <a:cs typeface="Arial" panose="020B0604020202020204" pitchFamily="34" charset="0"/>
                      </a:endParaRPr>
                    </a:p>
                  </a:txBody>
                  <a:tcPr marL="68580" marR="68580" marT="34290" marB="34290"/>
                </a:tc>
                <a:tc>
                  <a:txBody>
                    <a:bodyPr/>
                    <a:lstStyle/>
                    <a:p>
                      <a:r>
                        <a:rPr lang="en-GB" sz="1400" dirty="0">
                          <a:latin typeface="Arial" panose="020B0604020202020204" pitchFamily="34" charset="0"/>
                          <a:cs typeface="Arial" panose="020B0604020202020204" pitchFamily="34" charset="0"/>
                        </a:rPr>
                        <a:t>Impact Statements</a:t>
                      </a:r>
                    </a:p>
                  </a:txBody>
                  <a:tcPr marL="68580" marR="68580" marT="34290" marB="34290"/>
                </a:tc>
                <a:extLst>
                  <a:ext uri="{0D108BD9-81ED-4DB2-BD59-A6C34878D82A}">
                    <a16:rowId xmlns:a16="http://schemas.microsoft.com/office/drawing/2014/main" val="2908026281"/>
                  </a:ext>
                </a:extLst>
              </a:tr>
              <a:tr h="3271433">
                <a:tc>
                  <a:txBody>
                    <a:bodyPr/>
                    <a:lstStyle/>
                    <a:p>
                      <a:pPr marL="635" algn="l" defTabSz="914400" rtl="0" eaLnBrk="1" latinLnBrk="0" hangingPunct="1">
                        <a:lnSpc>
                          <a:spcPct val="107000"/>
                        </a:lnSpc>
                        <a:spcAft>
                          <a:spcPts val="120"/>
                        </a:spcAft>
                      </a:pPr>
                      <a:r>
                        <a:rPr lang="en-US" sz="1400" b="1" kern="1200" dirty="0">
                          <a:solidFill>
                            <a:schemeClr val="dk1"/>
                          </a:solidFill>
                          <a:effectLst/>
                          <a:latin typeface="Arial" panose="020B0604020202020204" pitchFamily="34" charset="0"/>
                          <a:ea typeface="+mn-ea"/>
                          <a:cs typeface="Arial" panose="020B0604020202020204" pitchFamily="34" charset="0"/>
                        </a:rPr>
                        <a:t>3. Young People and Children with mental health </a:t>
                      </a:r>
                      <a:endParaRPr lang="en-GB" sz="1400" b="1" kern="1200" dirty="0">
                        <a:solidFill>
                          <a:schemeClr val="dk1"/>
                        </a:solidFill>
                        <a:effectLst/>
                        <a:latin typeface="Arial" panose="020B0604020202020204" pitchFamily="34" charset="0"/>
                        <a:ea typeface="+mn-ea"/>
                        <a:cs typeface="Arial" panose="020B0604020202020204" pitchFamily="34" charset="0"/>
                      </a:endParaRPr>
                    </a:p>
                  </a:txBody>
                  <a:tcPr marL="68580" marR="68580" marT="34290" marB="34290"/>
                </a:tc>
                <a:tc>
                  <a:txBody>
                    <a:bodyPr/>
                    <a:lstStyle/>
                    <a:p>
                      <a:pPr marL="266700" lvl="0" indent="-180975" algn="l" defTabSz="914400" rtl="0" eaLnBrk="1" fontAlgn="base" latinLnBrk="0" hangingPunct="1">
                        <a:lnSpc>
                          <a:spcPct val="119000"/>
                        </a:lnSpc>
                        <a:spcAft>
                          <a:spcPts val="80"/>
                        </a:spcAft>
                        <a:buClr>
                          <a:srgbClr val="000000"/>
                        </a:buClr>
                        <a:buSzPts val="1050"/>
                        <a:buFont typeface="Wingdings" panose="05000000000000000000" pitchFamily="2" charset="2"/>
                        <a:buChar char=""/>
                      </a:pPr>
                      <a:r>
                        <a:rPr lang="en-US" sz="1400" u="none" strike="noStrike" kern="1200" dirty="0">
                          <a:solidFill>
                            <a:schemeClr val="dk1"/>
                          </a:solidFill>
                          <a:effectLst/>
                          <a:uFill>
                            <a:solidFill>
                              <a:srgbClr val="000000"/>
                            </a:solidFill>
                          </a:uFill>
                          <a:latin typeface="Arial" panose="020B0604020202020204" pitchFamily="34" charset="0"/>
                          <a:ea typeface="+mn-ea"/>
                          <a:cs typeface="Arial" panose="020B0604020202020204" pitchFamily="34" charset="0"/>
                        </a:rPr>
                        <a:t>Having self-awareness and supported by network of people using recovery model or</a:t>
                      </a:r>
                      <a:r>
                        <a:rPr lang="en-US" sz="1400" u="none" strike="noStrike" kern="1200" baseline="0" dirty="0">
                          <a:solidFill>
                            <a:schemeClr val="dk1"/>
                          </a:solidFill>
                          <a:effectLst/>
                          <a:uFill>
                            <a:solidFill>
                              <a:srgbClr val="000000"/>
                            </a:solidFill>
                          </a:uFill>
                          <a:latin typeface="Arial" panose="020B0604020202020204" pitchFamily="34" charset="0"/>
                          <a:ea typeface="+mn-ea"/>
                          <a:cs typeface="Arial" panose="020B0604020202020204" pitchFamily="34" charset="0"/>
                        </a:rPr>
                        <a:t> therapeutic interventions</a:t>
                      </a:r>
                      <a:endParaRPr lang="en-GB" sz="1400" u="none" strike="noStrike" kern="1200" dirty="0">
                        <a:solidFill>
                          <a:schemeClr val="dk1"/>
                        </a:solidFill>
                        <a:effectLst/>
                        <a:uFill>
                          <a:solidFill>
                            <a:srgbClr val="000000"/>
                          </a:solidFill>
                        </a:uFill>
                        <a:latin typeface="Arial" panose="020B0604020202020204" pitchFamily="34" charset="0"/>
                        <a:ea typeface="+mn-ea"/>
                        <a:cs typeface="Arial" panose="020B0604020202020204" pitchFamily="34" charset="0"/>
                      </a:endParaRPr>
                    </a:p>
                    <a:p>
                      <a:pPr marL="266700" lvl="0" indent="-180975" algn="l" defTabSz="914400" rtl="0" eaLnBrk="1" fontAlgn="base" latinLnBrk="0" hangingPunct="1">
                        <a:lnSpc>
                          <a:spcPct val="119000"/>
                        </a:lnSpc>
                        <a:spcAft>
                          <a:spcPts val="80"/>
                        </a:spcAft>
                        <a:buClr>
                          <a:srgbClr val="000000"/>
                        </a:buClr>
                        <a:buSzPts val="1050"/>
                        <a:buFont typeface="Wingdings" panose="05000000000000000000" pitchFamily="2" charset="2"/>
                        <a:buChar char=""/>
                      </a:pPr>
                      <a:r>
                        <a:rPr lang="en-US" sz="1400" u="none" strike="noStrike" kern="1200" dirty="0">
                          <a:solidFill>
                            <a:schemeClr val="dk1"/>
                          </a:solidFill>
                          <a:effectLst/>
                          <a:uFill>
                            <a:solidFill>
                              <a:srgbClr val="000000"/>
                            </a:solidFill>
                          </a:uFill>
                          <a:latin typeface="Arial" panose="020B0604020202020204" pitchFamily="34" charset="0"/>
                          <a:ea typeface="+mn-ea"/>
                          <a:cs typeface="Arial" panose="020B0604020202020204" pitchFamily="34" charset="0"/>
                        </a:rPr>
                        <a:t>Being safe and living in secure accommodation and strong support networks</a:t>
                      </a:r>
                      <a:endParaRPr lang="en-GB" sz="1400" u="none" strike="noStrike" kern="1200" dirty="0">
                        <a:solidFill>
                          <a:schemeClr val="dk1"/>
                        </a:solidFill>
                        <a:effectLst/>
                        <a:uFill>
                          <a:solidFill>
                            <a:srgbClr val="000000"/>
                          </a:solidFill>
                        </a:uFill>
                        <a:latin typeface="Arial" panose="020B0604020202020204" pitchFamily="34" charset="0"/>
                        <a:ea typeface="+mn-ea"/>
                        <a:cs typeface="Arial" panose="020B0604020202020204" pitchFamily="34" charset="0"/>
                      </a:endParaRPr>
                    </a:p>
                    <a:p>
                      <a:pPr marL="266700" lvl="0" indent="-180975" algn="l" defTabSz="914400" rtl="0" eaLnBrk="1" fontAlgn="base" latinLnBrk="0" hangingPunct="1">
                        <a:lnSpc>
                          <a:spcPct val="107000"/>
                        </a:lnSpc>
                        <a:spcAft>
                          <a:spcPts val="255"/>
                        </a:spcAft>
                        <a:buClr>
                          <a:srgbClr val="000000"/>
                        </a:buClr>
                        <a:buSzPts val="1050"/>
                        <a:buFont typeface="Wingdings" panose="05000000000000000000" pitchFamily="2" charset="2"/>
                        <a:buChar char=""/>
                      </a:pPr>
                      <a:r>
                        <a:rPr lang="en-US" sz="1400" u="none" strike="noStrike" kern="1200" dirty="0">
                          <a:solidFill>
                            <a:schemeClr val="dk1"/>
                          </a:solidFill>
                          <a:effectLst/>
                          <a:uFill>
                            <a:solidFill>
                              <a:srgbClr val="000000"/>
                            </a:solidFill>
                          </a:uFill>
                          <a:latin typeface="Arial" panose="020B0604020202020204" pitchFamily="34" charset="0"/>
                          <a:ea typeface="+mn-ea"/>
                          <a:cs typeface="Arial" panose="020B0604020202020204" pitchFamily="34" charset="0"/>
                        </a:rPr>
                        <a:t>Living more independently</a:t>
                      </a:r>
                      <a:endParaRPr lang="en-GB" sz="1400" u="none" strike="noStrike" kern="1200" dirty="0">
                        <a:solidFill>
                          <a:schemeClr val="dk1"/>
                        </a:solidFill>
                        <a:effectLst/>
                        <a:uFill>
                          <a:solidFill>
                            <a:srgbClr val="000000"/>
                          </a:solidFill>
                        </a:uFill>
                        <a:latin typeface="Arial" panose="020B0604020202020204" pitchFamily="34" charset="0"/>
                        <a:ea typeface="+mn-ea"/>
                        <a:cs typeface="Arial" panose="020B0604020202020204" pitchFamily="34" charset="0"/>
                      </a:endParaRPr>
                    </a:p>
                    <a:p>
                      <a:pPr marL="266700" lvl="0" indent="-180975" algn="l" defTabSz="914400" rtl="0" eaLnBrk="1" fontAlgn="base" latinLnBrk="0" hangingPunct="1">
                        <a:lnSpc>
                          <a:spcPct val="119000"/>
                        </a:lnSpc>
                        <a:spcAft>
                          <a:spcPts val="80"/>
                        </a:spcAft>
                        <a:buClr>
                          <a:srgbClr val="000000"/>
                        </a:buClr>
                        <a:buSzPts val="1050"/>
                        <a:buFont typeface="Wingdings" panose="05000000000000000000" pitchFamily="2" charset="2"/>
                        <a:buChar char=""/>
                      </a:pPr>
                      <a:r>
                        <a:rPr lang="en-US" sz="1400" u="none" strike="noStrike" kern="1200" dirty="0">
                          <a:solidFill>
                            <a:schemeClr val="dk1"/>
                          </a:solidFill>
                          <a:effectLst/>
                          <a:uFill>
                            <a:solidFill>
                              <a:srgbClr val="000000"/>
                            </a:solidFill>
                          </a:uFill>
                          <a:latin typeface="Arial" panose="020B0604020202020204" pitchFamily="34" charset="0"/>
                          <a:ea typeface="+mn-ea"/>
                          <a:cs typeface="Arial" panose="020B0604020202020204" pitchFamily="34" charset="0"/>
                        </a:rPr>
                        <a:t>Individuals supported in their recovery to live meaningful lives with or without symptoms of their conditions</a:t>
                      </a:r>
                      <a:endParaRPr lang="en-GB" sz="1400" u="none" strike="noStrike" kern="1200" dirty="0">
                        <a:solidFill>
                          <a:schemeClr val="dk1"/>
                        </a:solidFill>
                        <a:effectLst/>
                        <a:uFill>
                          <a:solidFill>
                            <a:srgbClr val="000000"/>
                          </a:solidFill>
                        </a:uFill>
                        <a:latin typeface="Arial" panose="020B0604020202020204" pitchFamily="34" charset="0"/>
                        <a:ea typeface="+mn-ea"/>
                        <a:cs typeface="Arial" panose="020B0604020202020204" pitchFamily="34" charset="0"/>
                      </a:endParaRPr>
                    </a:p>
                    <a:p>
                      <a:pPr marL="266700" lvl="0" indent="-180975" algn="l" defTabSz="914400" rtl="0" eaLnBrk="1" fontAlgn="base" latinLnBrk="0" hangingPunct="1">
                        <a:lnSpc>
                          <a:spcPct val="107000"/>
                        </a:lnSpc>
                        <a:spcAft>
                          <a:spcPts val="255"/>
                        </a:spcAft>
                        <a:buClr>
                          <a:srgbClr val="000000"/>
                        </a:buClr>
                        <a:buSzPts val="1050"/>
                        <a:buFont typeface="Wingdings" panose="05000000000000000000" pitchFamily="2" charset="2"/>
                        <a:buChar char=""/>
                      </a:pPr>
                      <a:r>
                        <a:rPr lang="en-US" sz="1400" u="none" strike="noStrike" kern="1200" dirty="0">
                          <a:solidFill>
                            <a:schemeClr val="dk1"/>
                          </a:solidFill>
                          <a:effectLst/>
                          <a:uFill>
                            <a:solidFill>
                              <a:srgbClr val="000000"/>
                            </a:solidFill>
                          </a:uFill>
                          <a:latin typeface="Arial" panose="020B0604020202020204" pitchFamily="34" charset="0"/>
                          <a:ea typeface="+mn-ea"/>
                          <a:cs typeface="Arial" panose="020B0604020202020204" pitchFamily="34" charset="0"/>
                        </a:rPr>
                        <a:t>Being a positively engaged citizen</a:t>
                      </a:r>
                      <a:endParaRPr lang="en-GB" sz="1400" u="none" strike="noStrike" kern="1200" dirty="0">
                        <a:solidFill>
                          <a:schemeClr val="dk1"/>
                        </a:solidFill>
                        <a:effectLst/>
                        <a:uFill>
                          <a:solidFill>
                            <a:srgbClr val="000000"/>
                          </a:solidFill>
                        </a:uFill>
                        <a:latin typeface="Arial" panose="020B0604020202020204" pitchFamily="34" charset="0"/>
                        <a:ea typeface="+mn-ea"/>
                        <a:cs typeface="Arial" panose="020B0604020202020204" pitchFamily="34" charset="0"/>
                      </a:endParaRPr>
                    </a:p>
                    <a:p>
                      <a:pPr marL="266700" lvl="0" indent="-180975" algn="l" defTabSz="914400" rtl="0" eaLnBrk="1" fontAlgn="base" latinLnBrk="0" hangingPunct="1">
                        <a:lnSpc>
                          <a:spcPct val="107000"/>
                        </a:lnSpc>
                        <a:spcAft>
                          <a:spcPts val="0"/>
                        </a:spcAft>
                        <a:buClr>
                          <a:srgbClr val="000000"/>
                        </a:buClr>
                        <a:buSzPts val="1050"/>
                        <a:buFont typeface="Wingdings" panose="05000000000000000000" pitchFamily="2" charset="2"/>
                        <a:buChar char=""/>
                      </a:pPr>
                      <a:r>
                        <a:rPr lang="en-US" sz="1400" u="none" strike="noStrike" kern="1200" dirty="0">
                          <a:solidFill>
                            <a:schemeClr val="dk1"/>
                          </a:solidFill>
                          <a:effectLst/>
                          <a:uFill>
                            <a:solidFill>
                              <a:srgbClr val="000000"/>
                            </a:solidFill>
                          </a:uFill>
                          <a:latin typeface="Arial" panose="020B0604020202020204" pitchFamily="34" charset="0"/>
                          <a:ea typeface="+mn-ea"/>
                          <a:cs typeface="Arial" panose="020B0604020202020204" pitchFamily="34" charset="0"/>
                        </a:rPr>
                        <a:t>Promoting and connecting families, friends and communities to reduce social isolation</a:t>
                      </a:r>
                      <a:endParaRPr lang="en-GB" sz="1400" u="none" strike="noStrike" kern="1200" dirty="0">
                        <a:solidFill>
                          <a:schemeClr val="dk1"/>
                        </a:solidFill>
                        <a:effectLst/>
                        <a:uFill>
                          <a:solidFill>
                            <a:srgbClr val="000000"/>
                          </a:solidFill>
                        </a:uFill>
                        <a:latin typeface="Arial" panose="020B0604020202020204" pitchFamily="34" charset="0"/>
                        <a:ea typeface="+mn-ea"/>
                        <a:cs typeface="Arial" panose="020B0604020202020204" pitchFamily="34" charset="0"/>
                      </a:endParaRPr>
                    </a:p>
                  </a:txBody>
                  <a:tcPr marL="14217" marR="4739" marT="26711" marB="0"/>
                </a:tc>
                <a:tc>
                  <a:txBody>
                    <a:bodyPr/>
                    <a:lstStyle/>
                    <a:p>
                      <a:pPr marL="266700" lvl="0" indent="-180975" algn="l" defTabSz="914400" rtl="0" eaLnBrk="1" fontAlgn="base" latinLnBrk="0" hangingPunct="1">
                        <a:lnSpc>
                          <a:spcPct val="120000"/>
                        </a:lnSpc>
                        <a:spcAft>
                          <a:spcPts val="70"/>
                        </a:spcAft>
                        <a:buClr>
                          <a:srgbClr val="000000"/>
                        </a:buClr>
                        <a:buSzPts val="1050"/>
                        <a:buFont typeface="Wingdings" panose="05000000000000000000" pitchFamily="2" charset="2"/>
                        <a:buChar char=""/>
                      </a:pPr>
                      <a:r>
                        <a:rPr lang="en-US" sz="1400" u="none" strike="noStrike" kern="1200" dirty="0">
                          <a:solidFill>
                            <a:schemeClr val="dk1"/>
                          </a:solidFill>
                          <a:effectLst/>
                          <a:uFill>
                            <a:solidFill>
                              <a:srgbClr val="000000"/>
                            </a:solidFill>
                          </a:uFill>
                          <a:latin typeface="Arial" panose="020B0604020202020204" pitchFamily="34" charset="0"/>
                          <a:ea typeface="+mn-ea"/>
                          <a:cs typeface="Arial" panose="020B0604020202020204" pitchFamily="34" charset="0"/>
                        </a:rPr>
                        <a:t>Individual having reduced hospital admissions or need to seek help.</a:t>
                      </a:r>
                      <a:endParaRPr lang="en-GB" sz="1400" u="none" strike="noStrike" kern="1200" dirty="0">
                        <a:solidFill>
                          <a:schemeClr val="dk1"/>
                        </a:solidFill>
                        <a:effectLst/>
                        <a:uFill>
                          <a:solidFill>
                            <a:srgbClr val="000000"/>
                          </a:solidFill>
                        </a:uFill>
                        <a:latin typeface="Arial" panose="020B0604020202020204" pitchFamily="34" charset="0"/>
                        <a:ea typeface="+mn-ea"/>
                        <a:cs typeface="Arial" panose="020B0604020202020204" pitchFamily="34" charset="0"/>
                      </a:endParaRPr>
                    </a:p>
                    <a:p>
                      <a:pPr marL="266700" lvl="0" indent="-180975" algn="l" defTabSz="914400" rtl="0" eaLnBrk="1" fontAlgn="base" latinLnBrk="0" hangingPunct="1">
                        <a:lnSpc>
                          <a:spcPct val="107000"/>
                        </a:lnSpc>
                        <a:spcAft>
                          <a:spcPts val="255"/>
                        </a:spcAft>
                        <a:buClr>
                          <a:srgbClr val="000000"/>
                        </a:buClr>
                        <a:buSzPts val="1050"/>
                        <a:buFont typeface="Wingdings" panose="05000000000000000000" pitchFamily="2" charset="2"/>
                        <a:buChar char=""/>
                      </a:pPr>
                      <a:r>
                        <a:rPr lang="en-US" sz="1400" u="none" strike="noStrike" kern="1200" dirty="0">
                          <a:solidFill>
                            <a:schemeClr val="dk1"/>
                          </a:solidFill>
                          <a:effectLst/>
                          <a:uFill>
                            <a:solidFill>
                              <a:srgbClr val="000000"/>
                            </a:solidFill>
                          </a:uFill>
                          <a:latin typeface="Arial" panose="020B0604020202020204" pitchFamily="34" charset="0"/>
                          <a:ea typeface="+mn-ea"/>
                          <a:cs typeface="Arial" panose="020B0604020202020204" pitchFamily="34" charset="0"/>
                        </a:rPr>
                        <a:t>Individual having reduced admissions to hospital</a:t>
                      </a:r>
                      <a:endParaRPr lang="en-GB" sz="1400" u="none" strike="noStrike" kern="1200" dirty="0">
                        <a:solidFill>
                          <a:schemeClr val="dk1"/>
                        </a:solidFill>
                        <a:effectLst/>
                        <a:uFill>
                          <a:solidFill>
                            <a:srgbClr val="000000"/>
                          </a:solidFill>
                        </a:uFill>
                        <a:latin typeface="Arial" panose="020B0604020202020204" pitchFamily="34" charset="0"/>
                        <a:ea typeface="+mn-ea"/>
                        <a:cs typeface="Arial" panose="020B0604020202020204" pitchFamily="34" charset="0"/>
                      </a:endParaRPr>
                    </a:p>
                    <a:p>
                      <a:pPr marL="266700" lvl="0" indent="-180975" algn="l" defTabSz="914400" rtl="0" eaLnBrk="1" fontAlgn="base" latinLnBrk="0" hangingPunct="1">
                        <a:lnSpc>
                          <a:spcPct val="121000"/>
                        </a:lnSpc>
                        <a:spcAft>
                          <a:spcPts val="45"/>
                        </a:spcAft>
                        <a:buClr>
                          <a:srgbClr val="000000"/>
                        </a:buClr>
                        <a:buSzPts val="1050"/>
                        <a:buFont typeface="Wingdings" panose="05000000000000000000" pitchFamily="2" charset="2"/>
                        <a:buChar char=""/>
                      </a:pPr>
                      <a:r>
                        <a:rPr lang="en-US" sz="1400" u="none" strike="noStrike" kern="1200" dirty="0">
                          <a:solidFill>
                            <a:schemeClr val="dk1"/>
                          </a:solidFill>
                          <a:effectLst/>
                          <a:uFill>
                            <a:solidFill>
                              <a:srgbClr val="000000"/>
                            </a:solidFill>
                          </a:uFill>
                          <a:latin typeface="Arial" panose="020B0604020202020204" pitchFamily="34" charset="0"/>
                          <a:ea typeface="+mn-ea"/>
                          <a:cs typeface="Arial" panose="020B0604020202020204" pitchFamily="34" charset="0"/>
                        </a:rPr>
                        <a:t>Individual having reduced formal admissions to hospital</a:t>
                      </a:r>
                      <a:endParaRPr lang="en-GB" sz="1400" u="none" strike="noStrike" kern="1200" dirty="0">
                        <a:solidFill>
                          <a:schemeClr val="dk1"/>
                        </a:solidFill>
                        <a:effectLst/>
                        <a:uFill>
                          <a:solidFill>
                            <a:srgbClr val="000000"/>
                          </a:solidFill>
                        </a:uFill>
                        <a:latin typeface="Arial" panose="020B0604020202020204" pitchFamily="34" charset="0"/>
                        <a:ea typeface="+mn-ea"/>
                        <a:cs typeface="Arial" panose="020B0604020202020204" pitchFamily="34" charset="0"/>
                      </a:endParaRPr>
                    </a:p>
                    <a:p>
                      <a:pPr marL="266700" lvl="0" indent="-180975" algn="l" defTabSz="914400" rtl="0" eaLnBrk="1" fontAlgn="base" latinLnBrk="0" hangingPunct="1">
                        <a:lnSpc>
                          <a:spcPct val="107000"/>
                        </a:lnSpc>
                        <a:spcAft>
                          <a:spcPts val="255"/>
                        </a:spcAft>
                        <a:buClr>
                          <a:srgbClr val="000000"/>
                        </a:buClr>
                        <a:buSzPts val="1050"/>
                        <a:buFont typeface="Wingdings" panose="05000000000000000000" pitchFamily="2" charset="2"/>
                        <a:buChar char=""/>
                      </a:pPr>
                      <a:r>
                        <a:rPr lang="en-US" sz="1400" u="none" strike="noStrike" kern="1200" dirty="0">
                          <a:solidFill>
                            <a:schemeClr val="dk1"/>
                          </a:solidFill>
                          <a:effectLst/>
                          <a:uFill>
                            <a:solidFill>
                              <a:srgbClr val="000000"/>
                            </a:solidFill>
                          </a:uFill>
                          <a:latin typeface="Arial" panose="020B0604020202020204" pitchFamily="34" charset="0"/>
                          <a:ea typeface="+mn-ea"/>
                          <a:cs typeface="Arial" panose="020B0604020202020204" pitchFamily="34" charset="0"/>
                        </a:rPr>
                        <a:t>Individual helped with recovery</a:t>
                      </a:r>
                      <a:endParaRPr lang="en-GB" sz="1400" u="none" strike="noStrike" kern="1200" dirty="0">
                        <a:solidFill>
                          <a:schemeClr val="dk1"/>
                        </a:solidFill>
                        <a:effectLst/>
                        <a:uFill>
                          <a:solidFill>
                            <a:srgbClr val="000000"/>
                          </a:solidFill>
                        </a:uFill>
                        <a:latin typeface="Arial" panose="020B0604020202020204" pitchFamily="34" charset="0"/>
                        <a:ea typeface="+mn-ea"/>
                        <a:cs typeface="Arial" panose="020B0604020202020204" pitchFamily="34" charset="0"/>
                      </a:endParaRPr>
                    </a:p>
                    <a:p>
                      <a:pPr marL="266700" lvl="0" indent="-180975" algn="l" defTabSz="914400" rtl="0" eaLnBrk="1" fontAlgn="base" latinLnBrk="0" hangingPunct="1">
                        <a:lnSpc>
                          <a:spcPct val="120000"/>
                        </a:lnSpc>
                        <a:spcAft>
                          <a:spcPts val="65"/>
                        </a:spcAft>
                        <a:buClr>
                          <a:srgbClr val="000000"/>
                        </a:buClr>
                        <a:buSzPts val="1050"/>
                        <a:buFont typeface="Wingdings" panose="05000000000000000000" pitchFamily="2" charset="2"/>
                        <a:buChar char=""/>
                      </a:pPr>
                      <a:r>
                        <a:rPr lang="en-US" sz="1400" u="none" strike="noStrike" kern="1200" dirty="0">
                          <a:solidFill>
                            <a:schemeClr val="dk1"/>
                          </a:solidFill>
                          <a:effectLst/>
                          <a:uFill>
                            <a:solidFill>
                              <a:srgbClr val="000000"/>
                            </a:solidFill>
                          </a:uFill>
                          <a:latin typeface="Arial" panose="020B0604020202020204" pitchFamily="34" charset="0"/>
                          <a:ea typeface="+mn-ea"/>
                          <a:cs typeface="Arial" panose="020B0604020202020204" pitchFamily="34" charset="0"/>
                        </a:rPr>
                        <a:t>Individual helped to develop the resources and capabilities needed to live independent lives.</a:t>
                      </a:r>
                      <a:endParaRPr lang="en-GB" sz="1400" u="none" strike="noStrike" kern="1200" dirty="0">
                        <a:solidFill>
                          <a:schemeClr val="dk1"/>
                        </a:solidFill>
                        <a:effectLst/>
                        <a:uFill>
                          <a:solidFill>
                            <a:srgbClr val="000000"/>
                          </a:solidFill>
                        </a:uFill>
                        <a:latin typeface="Arial" panose="020B0604020202020204" pitchFamily="34" charset="0"/>
                        <a:ea typeface="+mn-ea"/>
                        <a:cs typeface="Arial" panose="020B0604020202020204" pitchFamily="34" charset="0"/>
                      </a:endParaRPr>
                    </a:p>
                    <a:p>
                      <a:pPr marL="266700" lvl="0" indent="-180975" algn="l" defTabSz="914400" rtl="0" eaLnBrk="1" fontAlgn="base" latinLnBrk="0" hangingPunct="1">
                        <a:lnSpc>
                          <a:spcPct val="121000"/>
                        </a:lnSpc>
                        <a:spcAft>
                          <a:spcPts val="60"/>
                        </a:spcAft>
                        <a:buClr>
                          <a:srgbClr val="000000"/>
                        </a:buClr>
                        <a:buSzPts val="1050"/>
                        <a:buFont typeface="Wingdings" panose="05000000000000000000" pitchFamily="2" charset="2"/>
                        <a:buChar char=""/>
                      </a:pPr>
                      <a:r>
                        <a:rPr lang="en-US" sz="1400" u="none" strike="noStrike" kern="1200" dirty="0">
                          <a:solidFill>
                            <a:schemeClr val="dk1"/>
                          </a:solidFill>
                          <a:effectLst/>
                          <a:uFill>
                            <a:solidFill>
                              <a:srgbClr val="000000"/>
                            </a:solidFill>
                          </a:uFill>
                          <a:latin typeface="Arial" panose="020B0604020202020204" pitchFamily="34" charset="0"/>
                          <a:ea typeface="+mn-ea"/>
                          <a:cs typeface="Arial" panose="020B0604020202020204" pitchFamily="34" charset="0"/>
                        </a:rPr>
                        <a:t>Supporting children, young people and families to live independently</a:t>
                      </a:r>
                      <a:endParaRPr lang="en-GB" sz="1400" u="none" strike="noStrike" kern="1200" dirty="0">
                        <a:solidFill>
                          <a:schemeClr val="dk1"/>
                        </a:solidFill>
                        <a:effectLst/>
                        <a:uFill>
                          <a:solidFill>
                            <a:srgbClr val="000000"/>
                          </a:solidFill>
                        </a:uFill>
                        <a:latin typeface="Arial" panose="020B0604020202020204" pitchFamily="34" charset="0"/>
                        <a:ea typeface="+mn-ea"/>
                        <a:cs typeface="Arial" panose="020B0604020202020204" pitchFamily="34" charset="0"/>
                      </a:endParaRPr>
                    </a:p>
                  </a:txBody>
                  <a:tcPr marL="14217" marR="4739" marT="26711" marB="0"/>
                </a:tc>
                <a:extLst>
                  <a:ext uri="{0D108BD9-81ED-4DB2-BD59-A6C34878D82A}">
                    <a16:rowId xmlns:a16="http://schemas.microsoft.com/office/drawing/2014/main" val="4144409794"/>
                  </a:ext>
                </a:extLst>
              </a:tr>
              <a:tr h="1484602">
                <a:tc>
                  <a:txBody>
                    <a:bodyPr/>
                    <a:lstStyle/>
                    <a:p>
                      <a:pPr marL="635" algn="l" defTabSz="914400" rtl="0" eaLnBrk="1" latinLnBrk="0" hangingPunct="1">
                        <a:lnSpc>
                          <a:spcPct val="107000"/>
                        </a:lnSpc>
                        <a:spcAft>
                          <a:spcPts val="120"/>
                        </a:spcAft>
                      </a:pPr>
                      <a:r>
                        <a:rPr lang="en-US" sz="1400" b="1" kern="1200" dirty="0">
                          <a:solidFill>
                            <a:schemeClr val="dk1"/>
                          </a:solidFill>
                          <a:effectLst/>
                          <a:latin typeface="Arial" panose="020B0604020202020204" pitchFamily="34" charset="0"/>
                          <a:ea typeface="+mn-ea"/>
                          <a:cs typeface="Arial" panose="020B0604020202020204" pitchFamily="34" charset="0"/>
                        </a:rPr>
                        <a:t>4.  Young People and Children with a physical and </a:t>
                      </a:r>
                      <a:endParaRPr lang="en-GB" sz="1400" b="1" kern="1200" dirty="0">
                        <a:solidFill>
                          <a:schemeClr val="dk1"/>
                        </a:solidFill>
                        <a:effectLst/>
                        <a:latin typeface="Arial" panose="020B0604020202020204" pitchFamily="34" charset="0"/>
                        <a:ea typeface="+mn-ea"/>
                        <a:cs typeface="Arial" panose="020B0604020202020204" pitchFamily="34" charset="0"/>
                      </a:endParaRPr>
                    </a:p>
                    <a:p>
                      <a:pPr marL="635" algn="l" defTabSz="914400" rtl="0" eaLnBrk="1" latinLnBrk="0" hangingPunct="1">
                        <a:lnSpc>
                          <a:spcPct val="107000"/>
                        </a:lnSpc>
                        <a:spcAft>
                          <a:spcPts val="120"/>
                        </a:spcAft>
                      </a:pPr>
                      <a:r>
                        <a:rPr lang="en-US" sz="1400" b="1" kern="1200" dirty="0">
                          <a:solidFill>
                            <a:schemeClr val="dk1"/>
                          </a:solidFill>
                          <a:effectLst/>
                          <a:latin typeface="Arial" panose="020B0604020202020204" pitchFamily="34" charset="0"/>
                          <a:ea typeface="+mn-ea"/>
                          <a:cs typeface="Arial" panose="020B0604020202020204" pitchFamily="34" charset="0"/>
                        </a:rPr>
                        <a:t>sensory impairment</a:t>
                      </a:r>
                      <a:endParaRPr lang="en-GB" sz="1400" b="1" kern="1200" dirty="0">
                        <a:solidFill>
                          <a:schemeClr val="dk1"/>
                        </a:solidFill>
                        <a:effectLst/>
                        <a:latin typeface="Arial" panose="020B0604020202020204" pitchFamily="34" charset="0"/>
                        <a:ea typeface="+mn-ea"/>
                        <a:cs typeface="Arial" panose="020B0604020202020204" pitchFamily="34" charset="0"/>
                      </a:endParaRPr>
                    </a:p>
                  </a:txBody>
                  <a:tcPr marL="14217" marR="4739" marT="26711" marB="0"/>
                </a:tc>
                <a:tc>
                  <a:txBody>
                    <a:bodyPr/>
                    <a:lstStyle/>
                    <a:p>
                      <a:pPr marL="266700" lvl="0" indent="-180975" algn="l" fontAlgn="base">
                        <a:lnSpc>
                          <a:spcPct val="119000"/>
                        </a:lnSpc>
                        <a:spcAft>
                          <a:spcPts val="80"/>
                        </a:spcAft>
                        <a:buClr>
                          <a:srgbClr val="000000"/>
                        </a:buClr>
                        <a:buSzPts val="1050"/>
                        <a:buFont typeface="Wingdings" panose="05000000000000000000" pitchFamily="2" charset="2"/>
                        <a:buChar char=""/>
                      </a:pPr>
                      <a:r>
                        <a:rPr lang="en-US" sz="1400" u="none" strike="noStrike" dirty="0">
                          <a:effectLst/>
                          <a:uFill>
                            <a:solidFill>
                              <a:srgbClr val="000000"/>
                            </a:solidFill>
                          </a:uFill>
                          <a:latin typeface="Arial" panose="020B0604020202020204" pitchFamily="34" charset="0"/>
                          <a:cs typeface="Arial" panose="020B0604020202020204" pitchFamily="34" charset="0"/>
                        </a:rPr>
                        <a:t>Helped to live with condition in own home </a:t>
                      </a:r>
                    </a:p>
                    <a:p>
                      <a:pPr marL="266700" lvl="0" indent="-180975" algn="l" fontAlgn="base">
                        <a:lnSpc>
                          <a:spcPct val="119000"/>
                        </a:lnSpc>
                        <a:spcAft>
                          <a:spcPts val="80"/>
                        </a:spcAft>
                        <a:buClr>
                          <a:srgbClr val="000000"/>
                        </a:buClr>
                        <a:buSzPts val="1050"/>
                        <a:buFont typeface="Wingdings" panose="05000000000000000000" pitchFamily="2" charset="2"/>
                        <a:buChar char=""/>
                      </a:pPr>
                      <a:r>
                        <a:rPr lang="en-US" sz="1400" u="none" strike="noStrike" dirty="0">
                          <a:effectLst/>
                          <a:uFill>
                            <a:solidFill>
                              <a:srgbClr val="000000"/>
                            </a:solidFill>
                          </a:uFill>
                          <a:latin typeface="Arial" panose="020B0604020202020204" pitchFamily="34" charset="0"/>
                          <a:cs typeface="Arial" panose="020B0604020202020204" pitchFamily="34" charset="0"/>
                        </a:rPr>
                        <a:t>Being a positively engaged citizen</a:t>
                      </a:r>
                      <a:endParaRPr lang="en-GB" sz="1400" u="none" strike="noStrike" dirty="0">
                        <a:effectLst/>
                        <a:uFill>
                          <a:solidFill>
                            <a:srgbClr val="000000"/>
                          </a:solidFill>
                        </a:uFill>
                        <a:latin typeface="Arial" panose="020B0604020202020204" pitchFamily="34" charset="0"/>
                        <a:cs typeface="Arial" panose="020B0604020202020204" pitchFamily="34" charset="0"/>
                      </a:endParaRPr>
                    </a:p>
                    <a:p>
                      <a:pPr marL="266700" lvl="0" indent="-180975" algn="l" fontAlgn="base">
                        <a:lnSpc>
                          <a:spcPct val="107000"/>
                        </a:lnSpc>
                        <a:spcAft>
                          <a:spcPts val="240"/>
                        </a:spcAft>
                        <a:buClr>
                          <a:srgbClr val="000000"/>
                        </a:buClr>
                        <a:buSzPts val="1050"/>
                        <a:buFont typeface="Wingdings" panose="05000000000000000000" pitchFamily="2" charset="2"/>
                        <a:buChar char=""/>
                      </a:pPr>
                      <a:r>
                        <a:rPr lang="en-US" sz="1400" u="none" strike="noStrike" dirty="0">
                          <a:effectLst/>
                          <a:uFill>
                            <a:solidFill>
                              <a:srgbClr val="000000"/>
                            </a:solidFill>
                          </a:uFill>
                          <a:latin typeface="Arial" panose="020B0604020202020204" pitchFamily="34" charset="0"/>
                          <a:cs typeface="Arial" panose="020B0604020202020204" pitchFamily="34" charset="0"/>
                        </a:rPr>
                        <a:t>Promotion of self-care / management</a:t>
                      </a:r>
                      <a:endParaRPr lang="en-GB" sz="1400" u="none" strike="noStrike" dirty="0">
                        <a:effectLst/>
                        <a:uFill>
                          <a:solidFill>
                            <a:srgbClr val="000000"/>
                          </a:solidFill>
                        </a:uFill>
                        <a:latin typeface="Arial" panose="020B0604020202020204" pitchFamily="34" charset="0"/>
                        <a:cs typeface="Arial" panose="020B0604020202020204" pitchFamily="34" charset="0"/>
                      </a:endParaRPr>
                    </a:p>
                    <a:p>
                      <a:pPr marL="266700" lvl="0" indent="-180975" algn="l" fontAlgn="base">
                        <a:lnSpc>
                          <a:spcPct val="107000"/>
                        </a:lnSpc>
                        <a:spcAft>
                          <a:spcPts val="0"/>
                        </a:spcAft>
                        <a:buClr>
                          <a:srgbClr val="000000"/>
                        </a:buClr>
                        <a:buSzPts val="1050"/>
                        <a:buFont typeface="Wingdings" panose="05000000000000000000" pitchFamily="2" charset="2"/>
                        <a:buChar char=""/>
                      </a:pPr>
                      <a:r>
                        <a:rPr lang="en-US" sz="1400" u="none" strike="noStrike" dirty="0">
                          <a:effectLst/>
                          <a:uFill>
                            <a:solidFill>
                              <a:srgbClr val="000000"/>
                            </a:solidFill>
                          </a:uFill>
                          <a:latin typeface="Arial" panose="020B0604020202020204" pitchFamily="34" charset="0"/>
                          <a:cs typeface="Arial" panose="020B0604020202020204" pitchFamily="34" charset="0"/>
                        </a:rPr>
                        <a:t>Promoting and connecting families, friends and communities to reduce social isolation</a:t>
                      </a:r>
                      <a:endParaRPr lang="en-GB" sz="1400" u="none" strike="noStrike" dirty="0">
                        <a:solidFill>
                          <a:srgbClr val="000000"/>
                        </a:solidFill>
                        <a:effectLst/>
                        <a:uFill>
                          <a:solidFill>
                            <a:srgbClr val="000000"/>
                          </a:solidFill>
                        </a:uFill>
                        <a:latin typeface="Arial" panose="020B0604020202020204" pitchFamily="34" charset="0"/>
                        <a:ea typeface="Times New Roman" panose="02020603050405020304" pitchFamily="18" charset="0"/>
                        <a:cs typeface="Arial" panose="020B0604020202020204" pitchFamily="34" charset="0"/>
                      </a:endParaRPr>
                    </a:p>
                  </a:txBody>
                  <a:tcPr marL="14217" marR="4739" marT="26711" marB="0"/>
                </a:tc>
                <a:tc>
                  <a:txBody>
                    <a:bodyPr/>
                    <a:lstStyle/>
                    <a:p>
                      <a:pPr marL="266700" lvl="0" indent="-180975" algn="l" defTabSz="914400" rtl="0" eaLnBrk="1" fontAlgn="base" latinLnBrk="0" hangingPunct="1">
                        <a:lnSpc>
                          <a:spcPct val="120000"/>
                        </a:lnSpc>
                        <a:spcAft>
                          <a:spcPts val="65"/>
                        </a:spcAft>
                        <a:buClr>
                          <a:srgbClr val="000000"/>
                        </a:buClr>
                        <a:buSzPts val="1050"/>
                        <a:buFont typeface="Wingdings" panose="05000000000000000000" pitchFamily="2" charset="2"/>
                        <a:buChar char=""/>
                      </a:pPr>
                      <a:r>
                        <a:rPr lang="en-US" sz="1400" u="none" strike="noStrike" kern="1200" dirty="0">
                          <a:solidFill>
                            <a:schemeClr val="dk1"/>
                          </a:solidFill>
                          <a:effectLst/>
                          <a:uFill>
                            <a:solidFill>
                              <a:srgbClr val="000000"/>
                            </a:solidFill>
                          </a:uFill>
                          <a:latin typeface="Arial" panose="020B0604020202020204" pitchFamily="34" charset="0"/>
                          <a:ea typeface="+mn-ea"/>
                          <a:cs typeface="Arial" panose="020B0604020202020204" pitchFamily="34" charset="0"/>
                        </a:rPr>
                        <a:t>Individual is helped in a way that might reduce need for formal care</a:t>
                      </a:r>
                    </a:p>
                    <a:p>
                      <a:pPr marL="266700" marR="0" lvl="0" indent="-180975" algn="l" defTabSz="914400" rtl="0" eaLnBrk="1" fontAlgn="base" latinLnBrk="0" hangingPunct="1">
                        <a:lnSpc>
                          <a:spcPct val="120000"/>
                        </a:lnSpc>
                        <a:spcBef>
                          <a:spcPts val="0"/>
                        </a:spcBef>
                        <a:spcAft>
                          <a:spcPts val="65"/>
                        </a:spcAft>
                        <a:buClr>
                          <a:srgbClr val="000000"/>
                        </a:buClr>
                        <a:buSzPts val="1050"/>
                        <a:buFont typeface="Wingdings" panose="05000000000000000000" pitchFamily="2" charset="2"/>
                        <a:buChar char=""/>
                        <a:tabLst/>
                        <a:defRPr/>
                      </a:pPr>
                      <a:r>
                        <a:rPr lang="en-US" sz="1400" u="none" strike="noStrike" kern="1200" dirty="0">
                          <a:solidFill>
                            <a:schemeClr val="dk1"/>
                          </a:solidFill>
                          <a:effectLst/>
                          <a:uFill>
                            <a:solidFill>
                              <a:srgbClr val="000000"/>
                            </a:solidFill>
                          </a:uFill>
                          <a:latin typeface="Arial" panose="020B0604020202020204" pitchFamily="34" charset="0"/>
                          <a:ea typeface="+mn-ea"/>
                          <a:cs typeface="Arial" panose="020B0604020202020204" pitchFamily="34" charset="0"/>
                        </a:rPr>
                        <a:t>Supporting children, young people and families to live independently</a:t>
                      </a:r>
                      <a:endParaRPr lang="en-GB" sz="1400" u="none" strike="noStrike" kern="1200" dirty="0">
                        <a:solidFill>
                          <a:schemeClr val="dk1"/>
                        </a:solidFill>
                        <a:effectLst/>
                        <a:uFill>
                          <a:solidFill>
                            <a:srgbClr val="000000"/>
                          </a:solidFill>
                        </a:uFill>
                        <a:latin typeface="Arial" panose="020B0604020202020204" pitchFamily="34" charset="0"/>
                        <a:ea typeface="+mn-ea"/>
                        <a:cs typeface="Arial" panose="020B0604020202020204" pitchFamily="34" charset="0"/>
                      </a:endParaRPr>
                    </a:p>
                    <a:p>
                      <a:pPr marL="266700" lvl="0" indent="-180975" algn="l" defTabSz="914400" rtl="0" eaLnBrk="1" fontAlgn="base" latinLnBrk="0" hangingPunct="1">
                        <a:lnSpc>
                          <a:spcPct val="120000"/>
                        </a:lnSpc>
                        <a:spcAft>
                          <a:spcPts val="65"/>
                        </a:spcAft>
                        <a:buClr>
                          <a:srgbClr val="000000"/>
                        </a:buClr>
                        <a:buSzPts val="1050"/>
                        <a:buFont typeface="Wingdings" panose="05000000000000000000" pitchFamily="2" charset="2"/>
                        <a:buChar char=""/>
                      </a:pPr>
                      <a:endParaRPr lang="en-GB" sz="1400" u="none" strike="noStrike" kern="1200" dirty="0">
                        <a:solidFill>
                          <a:schemeClr val="dk1"/>
                        </a:solidFill>
                        <a:effectLst/>
                        <a:uFill>
                          <a:solidFill>
                            <a:srgbClr val="000000"/>
                          </a:solidFill>
                        </a:uFill>
                        <a:latin typeface="Arial" panose="020B0604020202020204" pitchFamily="34" charset="0"/>
                        <a:ea typeface="+mn-ea"/>
                        <a:cs typeface="Arial" panose="020B0604020202020204" pitchFamily="34" charset="0"/>
                      </a:endParaRPr>
                    </a:p>
                  </a:txBody>
                  <a:tcPr marL="14217" marR="4739" marT="26711" marB="0"/>
                </a:tc>
                <a:extLst>
                  <a:ext uri="{0D108BD9-81ED-4DB2-BD59-A6C34878D82A}">
                    <a16:rowId xmlns:a16="http://schemas.microsoft.com/office/drawing/2014/main" val="1328552017"/>
                  </a:ext>
                </a:extLst>
              </a:tr>
            </a:tbl>
          </a:graphicData>
        </a:graphic>
      </p:graphicFrame>
    </p:spTree>
    <p:extLst>
      <p:ext uri="{BB962C8B-B14F-4D97-AF65-F5344CB8AC3E}">
        <p14:creationId xmlns:p14="http://schemas.microsoft.com/office/powerpoint/2010/main" val="32625587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B05A1C-485F-DF9A-5B27-E9C35F2E98D1}"/>
              </a:ext>
            </a:extLst>
          </p:cNvPr>
          <p:cNvSpPr>
            <a:spLocks noGrp="1"/>
          </p:cNvSpPr>
          <p:nvPr>
            <p:ph type="title"/>
          </p:nvPr>
        </p:nvSpPr>
        <p:spPr/>
        <p:txBody>
          <a:bodyPr/>
          <a:lstStyle/>
          <a:p>
            <a:r>
              <a:rPr lang="en-GB" dirty="0"/>
              <a:t>Population based outcomes</a:t>
            </a:r>
          </a:p>
        </p:txBody>
      </p:sp>
      <p:sp>
        <p:nvSpPr>
          <p:cNvPr id="3" name="Text Placeholder 2">
            <a:extLst>
              <a:ext uri="{FF2B5EF4-FFF2-40B4-BE49-F238E27FC236}">
                <a16:creationId xmlns:a16="http://schemas.microsoft.com/office/drawing/2014/main" id="{7B0AF94B-166F-6465-CEE2-68BC54913445}"/>
              </a:ext>
            </a:extLst>
          </p:cNvPr>
          <p:cNvSpPr>
            <a:spLocks noGrp="1"/>
          </p:cNvSpPr>
          <p:nvPr>
            <p:ph type="body" sz="quarter" idx="10"/>
          </p:nvPr>
        </p:nvSpPr>
        <p:spPr>
          <a:xfrm>
            <a:off x="770750" y="1286473"/>
            <a:ext cx="7820800" cy="3793527"/>
          </a:xfrm>
        </p:spPr>
        <p:txBody>
          <a:bodyPr>
            <a:noAutofit/>
          </a:bodyPr>
          <a:lstStyle/>
          <a:p>
            <a:pPr marL="0" indent="0">
              <a:buNone/>
            </a:pPr>
            <a:r>
              <a:rPr lang="en-GB" sz="2000" b="1" dirty="0">
                <a:solidFill>
                  <a:srgbClr val="DB7C12"/>
                </a:solidFill>
              </a:rPr>
              <a:t>Quality-Adjusted Life Year (QALY)</a:t>
            </a:r>
          </a:p>
          <a:p>
            <a:pPr marL="0" indent="0">
              <a:buNone/>
            </a:pPr>
            <a:r>
              <a:rPr lang="en-GB" sz="2000" dirty="0"/>
              <a:t>“A measure of the state of health of a person or group in which the benefits, in terms of length of life, are adjusted to reflect the quality of life. One quality-adjusted life year (QALY) is equal to 1 year of life in perfect health.</a:t>
            </a:r>
          </a:p>
          <a:p>
            <a:pPr marL="0" indent="0">
              <a:buNone/>
            </a:pPr>
            <a:r>
              <a:rPr lang="en-GB" sz="2000" dirty="0"/>
              <a:t>QALYs are calculated by estimating the years of life remaining for a patient following a particular treatment or intervention and weighting each year with a quality-of-life score (on a 0 to 1 scale). It is often measured in terms of the person’s ability to carry out the activities of daily life, and freedom from pain and mental disturbance.”</a:t>
            </a:r>
          </a:p>
          <a:p>
            <a:pPr marL="0" indent="0">
              <a:buNone/>
            </a:pPr>
            <a:r>
              <a:rPr lang="en-GB" sz="2000" dirty="0">
                <a:solidFill>
                  <a:srgbClr val="003896"/>
                </a:solidFill>
              </a:rPr>
              <a:t>This is how NICE decide what medical treatments to approve - £30K per life-year!</a:t>
            </a:r>
          </a:p>
          <a:p>
            <a:pPr marL="0" indent="0" algn="ctr">
              <a:buNone/>
            </a:pPr>
            <a:r>
              <a:rPr lang="en-GB" sz="2000" dirty="0">
                <a:solidFill>
                  <a:srgbClr val="D10373"/>
                </a:solidFill>
              </a:rPr>
              <a:t>Can we find a social care equivalent?</a:t>
            </a:r>
          </a:p>
          <a:p>
            <a:pPr marL="0" indent="0">
              <a:buNone/>
            </a:pPr>
            <a:endParaRPr lang="en-GB" sz="2000" dirty="0"/>
          </a:p>
        </p:txBody>
      </p:sp>
    </p:spTree>
    <p:extLst>
      <p:ext uri="{BB962C8B-B14F-4D97-AF65-F5344CB8AC3E}">
        <p14:creationId xmlns:p14="http://schemas.microsoft.com/office/powerpoint/2010/main" val="533539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BEE73B-77D0-4DBE-ABBE-1D43A2065B2B}"/>
              </a:ext>
            </a:extLst>
          </p:cNvPr>
          <p:cNvSpPr>
            <a:spLocks noGrp="1"/>
          </p:cNvSpPr>
          <p:nvPr>
            <p:ph type="title"/>
          </p:nvPr>
        </p:nvSpPr>
        <p:spPr/>
        <p:txBody>
          <a:bodyPr/>
          <a:lstStyle/>
          <a:p>
            <a:r>
              <a:rPr lang="en-GB" dirty="0"/>
              <a:t>Selecting the right measures</a:t>
            </a:r>
          </a:p>
        </p:txBody>
      </p:sp>
      <p:sp>
        <p:nvSpPr>
          <p:cNvPr id="3" name="Text Placeholder 2">
            <a:extLst>
              <a:ext uri="{FF2B5EF4-FFF2-40B4-BE49-F238E27FC236}">
                <a16:creationId xmlns:a16="http://schemas.microsoft.com/office/drawing/2014/main" id="{90DBEE97-84EC-CFCB-FA56-128E364AC5C4}"/>
              </a:ext>
            </a:extLst>
          </p:cNvPr>
          <p:cNvSpPr>
            <a:spLocks noGrp="1"/>
          </p:cNvSpPr>
          <p:nvPr>
            <p:ph type="body" sz="quarter" idx="10"/>
          </p:nvPr>
        </p:nvSpPr>
        <p:spPr/>
        <p:txBody>
          <a:bodyPr>
            <a:noAutofit/>
          </a:bodyPr>
          <a:lstStyle/>
          <a:p>
            <a:r>
              <a:rPr lang="en-GB" sz="2000" dirty="0"/>
              <a:t>Seek input and buy-in from a wide range of stakeholders</a:t>
            </a:r>
          </a:p>
          <a:p>
            <a:r>
              <a:rPr lang="en-GB" sz="2000" dirty="0"/>
              <a:t>Acknowledge individual/local/national priorities</a:t>
            </a:r>
          </a:p>
          <a:p>
            <a:r>
              <a:rPr lang="en-GB" sz="2000" dirty="0"/>
              <a:t>Set realistic targets</a:t>
            </a:r>
          </a:p>
          <a:p>
            <a:r>
              <a:rPr lang="en-GB" sz="2000" dirty="0"/>
              <a:t>Select a mix of outcomes, outputs and process measures</a:t>
            </a:r>
          </a:p>
          <a:p>
            <a:r>
              <a:rPr lang="en-GB" sz="2000" dirty="0"/>
              <a:t>Prioritise the most important measures</a:t>
            </a:r>
          </a:p>
          <a:p>
            <a:r>
              <a:rPr lang="en-GB" sz="2000" dirty="0"/>
              <a:t>Be creative and flexible</a:t>
            </a:r>
          </a:p>
          <a:p>
            <a:r>
              <a:rPr lang="en-GB" sz="2000" dirty="0"/>
              <a:t>Consider how the data can be collected and analysed</a:t>
            </a:r>
          </a:p>
          <a:p>
            <a:r>
              <a:rPr lang="en-GB" sz="2000" dirty="0"/>
              <a:t>Keep it simple</a:t>
            </a:r>
          </a:p>
          <a:p>
            <a:pPr marL="0" indent="0" algn="r">
              <a:buNone/>
            </a:pPr>
            <a:r>
              <a:rPr lang="en-GB" sz="1800" dirty="0"/>
              <a:t>SCIE, 2019</a:t>
            </a:r>
          </a:p>
          <a:p>
            <a:endParaRPr lang="en-GB" dirty="0"/>
          </a:p>
        </p:txBody>
      </p:sp>
      <p:pic>
        <p:nvPicPr>
          <p:cNvPr id="4" name="Google Shape;174;p11" descr="Image result for choose the right measures">
            <a:extLst>
              <a:ext uri="{FF2B5EF4-FFF2-40B4-BE49-F238E27FC236}">
                <a16:creationId xmlns:a16="http://schemas.microsoft.com/office/drawing/2014/main" id="{19BCB4D1-4185-EC22-7594-60054D29B9A8}"/>
              </a:ext>
            </a:extLst>
          </p:cNvPr>
          <p:cNvPicPr preferRelativeResize="0"/>
          <p:nvPr/>
        </p:nvPicPr>
        <p:blipFill rotWithShape="1">
          <a:blip r:embed="rId3">
            <a:alphaModFix/>
          </a:blip>
          <a:srcRect/>
          <a:stretch/>
        </p:blipFill>
        <p:spPr>
          <a:xfrm>
            <a:off x="3276000" y="4935273"/>
            <a:ext cx="2592000" cy="1548000"/>
          </a:xfrm>
          <a:prstGeom prst="rect">
            <a:avLst/>
          </a:prstGeom>
          <a:noFill/>
          <a:ln>
            <a:noFill/>
          </a:ln>
        </p:spPr>
      </p:pic>
    </p:spTree>
    <p:extLst>
      <p:ext uri="{BB962C8B-B14F-4D97-AF65-F5344CB8AC3E}">
        <p14:creationId xmlns:p14="http://schemas.microsoft.com/office/powerpoint/2010/main" val="23828966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CC2291-00FE-504D-AA59-702B5DFBC430}"/>
              </a:ext>
            </a:extLst>
          </p:cNvPr>
          <p:cNvSpPr>
            <a:spLocks noGrp="1"/>
          </p:cNvSpPr>
          <p:nvPr>
            <p:ph type="title"/>
          </p:nvPr>
        </p:nvSpPr>
        <p:spPr>
          <a:xfrm>
            <a:off x="755650" y="478875"/>
            <a:ext cx="7632700" cy="1089529"/>
          </a:xfrm>
        </p:spPr>
        <p:txBody>
          <a:bodyPr/>
          <a:lstStyle/>
          <a:p>
            <a:r>
              <a:rPr lang="en-GB" dirty="0"/>
              <a:t>Why is monitoring and review important?</a:t>
            </a:r>
          </a:p>
        </p:txBody>
      </p:sp>
      <p:grpSp>
        <p:nvGrpSpPr>
          <p:cNvPr id="4" name="Google Shape;62;p2" descr="Arrow pointing left to right that says 'Why is monitoring important?' &#10;Arrow pointing right to left that says 'How can monitoring not be beneficial?'">
            <a:extLst>
              <a:ext uri="{FF2B5EF4-FFF2-40B4-BE49-F238E27FC236}">
                <a16:creationId xmlns:a16="http://schemas.microsoft.com/office/drawing/2014/main" id="{7D2EF723-2732-AE76-5DD5-0332F05555B0}"/>
              </a:ext>
            </a:extLst>
          </p:cNvPr>
          <p:cNvGrpSpPr/>
          <p:nvPr/>
        </p:nvGrpSpPr>
        <p:grpSpPr>
          <a:xfrm>
            <a:off x="972000" y="1737175"/>
            <a:ext cx="7200000" cy="3600000"/>
            <a:chOff x="1322" y="558601"/>
            <a:chExt cx="6093355" cy="2946796"/>
          </a:xfrm>
        </p:grpSpPr>
        <p:sp>
          <p:nvSpPr>
            <p:cNvPr id="5" name="Google Shape;63;p2">
              <a:extLst>
                <a:ext uri="{FF2B5EF4-FFF2-40B4-BE49-F238E27FC236}">
                  <a16:creationId xmlns:a16="http://schemas.microsoft.com/office/drawing/2014/main" id="{3E8D8B0E-892E-1E54-F839-B9596F0B7AFC}"/>
                </a:ext>
              </a:extLst>
            </p:cNvPr>
            <p:cNvSpPr/>
            <p:nvPr/>
          </p:nvSpPr>
          <p:spPr>
            <a:xfrm rot="-5400000">
              <a:off x="1322" y="558601"/>
              <a:ext cx="2946796" cy="2946796"/>
            </a:xfrm>
            <a:prstGeom prst="downArrow">
              <a:avLst>
                <a:gd name="adj1" fmla="val 50000"/>
                <a:gd name="adj2" fmla="val 35000"/>
              </a:avLst>
            </a:prstGeom>
            <a:solidFill>
              <a:srgbClr val="E3BA12"/>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2400" b="0" i="0" u="none" strike="noStrike" cap="none">
                <a:solidFill>
                  <a:srgbClr val="000000"/>
                </a:solidFill>
                <a:latin typeface="Arial"/>
                <a:ea typeface="Arial"/>
                <a:cs typeface="Arial"/>
                <a:sym typeface="Arial"/>
              </a:endParaRPr>
            </a:p>
          </p:txBody>
        </p:sp>
        <p:sp>
          <p:nvSpPr>
            <p:cNvPr id="6" name="Google Shape;64;p2">
              <a:extLst>
                <a:ext uri="{FF2B5EF4-FFF2-40B4-BE49-F238E27FC236}">
                  <a16:creationId xmlns:a16="http://schemas.microsoft.com/office/drawing/2014/main" id="{D78B0410-E18B-33A7-0923-F05159B50A84}"/>
                </a:ext>
              </a:extLst>
            </p:cNvPr>
            <p:cNvSpPr txBox="1"/>
            <p:nvPr/>
          </p:nvSpPr>
          <p:spPr>
            <a:xfrm>
              <a:off x="1323" y="1295299"/>
              <a:ext cx="2431107" cy="1473398"/>
            </a:xfrm>
            <a:prstGeom prst="rect">
              <a:avLst/>
            </a:prstGeom>
            <a:solidFill>
              <a:srgbClr val="E3BA12"/>
            </a:solidFill>
            <a:ln>
              <a:noFill/>
            </a:ln>
          </p:spPr>
          <p:txBody>
            <a:bodyPr spcFirstLastPara="1" wrap="square" lIns="163575" tIns="163575" rIns="163575" bIns="163575" anchor="ctr" anchorCtr="0">
              <a:noAutofit/>
            </a:bodyPr>
            <a:lstStyle/>
            <a:p>
              <a:pPr marL="0" marR="0" lvl="0" indent="0" algn="ctr" rtl="0">
                <a:lnSpc>
                  <a:spcPct val="90000"/>
                </a:lnSpc>
                <a:spcBef>
                  <a:spcPts val="0"/>
                </a:spcBef>
                <a:spcAft>
                  <a:spcPts val="0"/>
                </a:spcAft>
                <a:buClr>
                  <a:schemeClr val="lt1"/>
                </a:buClr>
                <a:buSzPts val="2300"/>
                <a:buFont typeface="Arial"/>
                <a:buNone/>
              </a:pPr>
              <a:r>
                <a:rPr lang="en-GB" sz="2400" b="1" i="0" u="none" strike="noStrike" cap="none" dirty="0">
                  <a:solidFill>
                    <a:schemeClr val="lt1"/>
                  </a:solidFill>
                  <a:latin typeface="Arial"/>
                  <a:ea typeface="Arial"/>
                  <a:cs typeface="Arial"/>
                  <a:sym typeface="Arial"/>
                </a:rPr>
                <a:t>Why is monitoring important?</a:t>
              </a:r>
              <a:endParaRPr sz="2400" b="1" i="0" u="none" strike="noStrike" cap="none" dirty="0">
                <a:solidFill>
                  <a:schemeClr val="lt1"/>
                </a:solidFill>
                <a:latin typeface="Arial"/>
                <a:ea typeface="Arial"/>
                <a:cs typeface="Arial"/>
                <a:sym typeface="Arial"/>
              </a:endParaRPr>
            </a:p>
          </p:txBody>
        </p:sp>
        <p:sp>
          <p:nvSpPr>
            <p:cNvPr id="7" name="Google Shape;65;p2">
              <a:extLst>
                <a:ext uri="{FF2B5EF4-FFF2-40B4-BE49-F238E27FC236}">
                  <a16:creationId xmlns:a16="http://schemas.microsoft.com/office/drawing/2014/main" id="{BDA98198-6EAE-4262-C5CC-5D9A271D81EB}"/>
                </a:ext>
              </a:extLst>
            </p:cNvPr>
            <p:cNvSpPr/>
            <p:nvPr/>
          </p:nvSpPr>
          <p:spPr>
            <a:xfrm rot="5400000">
              <a:off x="3147880" y="558601"/>
              <a:ext cx="2946796" cy="2946796"/>
            </a:xfrm>
            <a:prstGeom prst="downArrow">
              <a:avLst>
                <a:gd name="adj1" fmla="val 50000"/>
                <a:gd name="adj2" fmla="val 35000"/>
              </a:avLst>
            </a:prstGeom>
            <a:solidFill>
              <a:srgbClr val="0070C0"/>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2400" b="0" i="0" u="none" strike="noStrike" cap="none">
                <a:solidFill>
                  <a:srgbClr val="000000"/>
                </a:solidFill>
                <a:latin typeface="Arial"/>
                <a:ea typeface="Arial"/>
                <a:cs typeface="Arial"/>
                <a:sym typeface="Arial"/>
              </a:endParaRPr>
            </a:p>
          </p:txBody>
        </p:sp>
        <p:sp>
          <p:nvSpPr>
            <p:cNvPr id="8" name="Google Shape;66;p2">
              <a:extLst>
                <a:ext uri="{FF2B5EF4-FFF2-40B4-BE49-F238E27FC236}">
                  <a16:creationId xmlns:a16="http://schemas.microsoft.com/office/drawing/2014/main" id="{B89FC42A-1F18-891A-6F4D-784ACC0958D8}"/>
                </a:ext>
              </a:extLst>
            </p:cNvPr>
            <p:cNvSpPr txBox="1"/>
            <p:nvPr/>
          </p:nvSpPr>
          <p:spPr>
            <a:xfrm>
              <a:off x="3663570" y="1295300"/>
              <a:ext cx="2431107" cy="1473398"/>
            </a:xfrm>
            <a:prstGeom prst="rect">
              <a:avLst/>
            </a:prstGeom>
            <a:noFill/>
            <a:ln>
              <a:noFill/>
            </a:ln>
          </p:spPr>
          <p:txBody>
            <a:bodyPr spcFirstLastPara="1" wrap="square" lIns="163575" tIns="163575" rIns="163575" bIns="163575" anchor="ctr" anchorCtr="0">
              <a:noAutofit/>
            </a:bodyPr>
            <a:lstStyle/>
            <a:p>
              <a:pPr marL="0" marR="0" lvl="0" indent="0" algn="ctr" rtl="0">
                <a:lnSpc>
                  <a:spcPct val="90000"/>
                </a:lnSpc>
                <a:spcBef>
                  <a:spcPts val="0"/>
                </a:spcBef>
                <a:spcAft>
                  <a:spcPts val="0"/>
                </a:spcAft>
                <a:buClr>
                  <a:schemeClr val="lt1"/>
                </a:buClr>
                <a:buSzPts val="2300"/>
                <a:buFont typeface="Arial"/>
                <a:buNone/>
              </a:pPr>
              <a:r>
                <a:rPr lang="en-GB" sz="2400" b="1" i="0" u="none" strike="noStrike" cap="none">
                  <a:solidFill>
                    <a:schemeClr val="lt1"/>
                  </a:solidFill>
                  <a:latin typeface="Arial"/>
                  <a:ea typeface="Arial"/>
                  <a:cs typeface="Arial"/>
                  <a:sym typeface="Arial"/>
                </a:rPr>
                <a:t>How can monitoring not be beneficial?</a:t>
              </a:r>
              <a:endParaRPr sz="2400" b="1" i="0" u="none" strike="noStrike" cap="none">
                <a:solidFill>
                  <a:schemeClr val="lt1"/>
                </a:solidFill>
                <a:latin typeface="Arial"/>
                <a:ea typeface="Arial"/>
                <a:cs typeface="Arial"/>
                <a:sym typeface="Arial"/>
              </a:endParaRPr>
            </a:p>
          </p:txBody>
        </p:sp>
      </p:grpSp>
    </p:spTree>
    <p:extLst>
      <p:ext uri="{BB962C8B-B14F-4D97-AF65-F5344CB8AC3E}">
        <p14:creationId xmlns:p14="http://schemas.microsoft.com/office/powerpoint/2010/main" val="25469151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1C6B4F8-D144-BE7C-8F63-4D0B73FE1BEA}"/>
              </a:ext>
            </a:extLst>
          </p:cNvPr>
          <p:cNvSpPr>
            <a:spLocks noGrp="1"/>
          </p:cNvSpPr>
          <p:nvPr>
            <p:ph type="body" sz="quarter" idx="10"/>
          </p:nvPr>
        </p:nvSpPr>
        <p:spPr/>
        <p:txBody>
          <a:bodyPr/>
          <a:lstStyle/>
          <a:p>
            <a:r>
              <a:rPr lang="en-GB" dirty="0"/>
              <a:t>Scenario-based exercise</a:t>
            </a:r>
          </a:p>
        </p:txBody>
      </p:sp>
      <p:sp>
        <p:nvSpPr>
          <p:cNvPr id="4" name="Text Placeholder 3">
            <a:extLst>
              <a:ext uri="{FF2B5EF4-FFF2-40B4-BE49-F238E27FC236}">
                <a16:creationId xmlns:a16="http://schemas.microsoft.com/office/drawing/2014/main" id="{51A16A27-80C5-DE7E-2DE5-42148F8568CB}"/>
              </a:ext>
            </a:extLst>
          </p:cNvPr>
          <p:cNvSpPr>
            <a:spLocks noGrp="1"/>
          </p:cNvSpPr>
          <p:nvPr>
            <p:ph type="body" sz="quarter" idx="11"/>
          </p:nvPr>
        </p:nvSpPr>
        <p:spPr/>
        <p:txBody>
          <a:bodyPr/>
          <a:lstStyle/>
          <a:p>
            <a:endParaRPr lang="en-GB"/>
          </a:p>
        </p:txBody>
      </p:sp>
    </p:spTree>
    <p:extLst>
      <p:ext uri="{BB962C8B-B14F-4D97-AF65-F5344CB8AC3E}">
        <p14:creationId xmlns:p14="http://schemas.microsoft.com/office/powerpoint/2010/main" val="3648448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3D008-E13B-5D54-F041-CD6E0501BA21}"/>
              </a:ext>
            </a:extLst>
          </p:cNvPr>
          <p:cNvSpPr>
            <a:spLocks noGrp="1"/>
          </p:cNvSpPr>
          <p:nvPr>
            <p:ph type="title"/>
          </p:nvPr>
        </p:nvSpPr>
        <p:spPr/>
        <p:txBody>
          <a:bodyPr/>
          <a:lstStyle/>
          <a:p>
            <a:r>
              <a:rPr lang="en-GB" dirty="0"/>
              <a:t>Stage 3</a:t>
            </a:r>
          </a:p>
        </p:txBody>
      </p:sp>
      <p:sp>
        <p:nvSpPr>
          <p:cNvPr id="3" name="Text Placeholder 2">
            <a:extLst>
              <a:ext uri="{FF2B5EF4-FFF2-40B4-BE49-F238E27FC236}">
                <a16:creationId xmlns:a16="http://schemas.microsoft.com/office/drawing/2014/main" id="{F87E4EB4-FE22-90E4-385F-6A94D9B8692B}"/>
              </a:ext>
            </a:extLst>
          </p:cNvPr>
          <p:cNvSpPr>
            <a:spLocks noGrp="1"/>
          </p:cNvSpPr>
          <p:nvPr>
            <p:ph type="body" sz="quarter" idx="10"/>
          </p:nvPr>
        </p:nvSpPr>
        <p:spPr/>
        <p:txBody>
          <a:bodyPr>
            <a:noAutofit/>
          </a:bodyPr>
          <a:lstStyle/>
          <a:p>
            <a:pPr marL="0" indent="0">
              <a:buNone/>
            </a:pPr>
            <a:r>
              <a:rPr lang="en-GB" dirty="0"/>
              <a:t>You are reviewing a set of outcomes and measures relating to homeless people in the area:</a:t>
            </a:r>
          </a:p>
          <a:p>
            <a:endParaRPr lang="en-GB" dirty="0"/>
          </a:p>
          <a:p>
            <a:r>
              <a:rPr lang="en-GB" dirty="0"/>
              <a:t>Consider the proposed measures and monitoring arrangements: how realistic are they? Any changes or additions?</a:t>
            </a:r>
          </a:p>
          <a:p>
            <a:endParaRPr lang="en-GB" dirty="0"/>
          </a:p>
          <a:p>
            <a:r>
              <a:rPr lang="en-GB" dirty="0"/>
              <a:t>Revisit your original outcomes:</a:t>
            </a:r>
          </a:p>
          <a:p>
            <a:pPr lvl="1"/>
            <a:r>
              <a:rPr lang="en-GB" dirty="0"/>
              <a:t>Are they the right ones?</a:t>
            </a:r>
          </a:p>
          <a:p>
            <a:pPr lvl="1"/>
            <a:r>
              <a:rPr lang="en-GB" dirty="0"/>
              <a:t>Would you revise any of them?</a:t>
            </a:r>
          </a:p>
          <a:p>
            <a:pPr marL="0" indent="0">
              <a:buNone/>
            </a:pPr>
            <a:endParaRPr lang="en-GB" dirty="0"/>
          </a:p>
        </p:txBody>
      </p:sp>
    </p:spTree>
    <p:extLst>
      <p:ext uri="{BB962C8B-B14F-4D97-AF65-F5344CB8AC3E}">
        <p14:creationId xmlns:p14="http://schemas.microsoft.com/office/powerpoint/2010/main" val="3479304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08EECB-5550-18AA-A60D-7EDF5D684180}"/>
              </a:ext>
            </a:extLst>
          </p:cNvPr>
          <p:cNvSpPr>
            <a:spLocks noGrp="1"/>
          </p:cNvSpPr>
          <p:nvPr>
            <p:ph type="title"/>
          </p:nvPr>
        </p:nvSpPr>
        <p:spPr/>
        <p:txBody>
          <a:bodyPr/>
          <a:lstStyle/>
          <a:p>
            <a:r>
              <a:rPr lang="en-GB" dirty="0"/>
              <a:t>Effective monitoring and review</a:t>
            </a:r>
          </a:p>
        </p:txBody>
      </p:sp>
      <p:sp>
        <p:nvSpPr>
          <p:cNvPr id="4" name="Google Shape;239;p18">
            <a:extLst>
              <a:ext uri="{FF2B5EF4-FFF2-40B4-BE49-F238E27FC236}">
                <a16:creationId xmlns:a16="http://schemas.microsoft.com/office/drawing/2014/main" id="{57D4C4F3-24C5-8829-5888-51354666CD05}"/>
              </a:ext>
            </a:extLst>
          </p:cNvPr>
          <p:cNvSpPr/>
          <p:nvPr/>
        </p:nvSpPr>
        <p:spPr>
          <a:xfrm>
            <a:off x="2915444" y="1545781"/>
            <a:ext cx="3313112" cy="576263"/>
          </a:xfrm>
          <a:prstGeom prst="roundRect">
            <a:avLst>
              <a:gd name="adj" fmla="val 16667"/>
            </a:avLst>
          </a:prstGeom>
          <a:solidFill>
            <a:srgbClr val="003896"/>
          </a:solidFill>
          <a:ln>
            <a:noFill/>
          </a:ln>
          <a:effectLst>
            <a:outerShdw blurRad="57150" dist="19050" dir="5400000" algn="ctr" rotWithShape="0">
              <a:srgbClr val="000000">
                <a:alpha val="62352"/>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chemeClr val="lt1"/>
                </a:solidFill>
                <a:latin typeface="Tahoma"/>
                <a:ea typeface="Tahoma"/>
                <a:cs typeface="Tahoma"/>
                <a:sym typeface="Tahoma"/>
              </a:rPr>
              <a:t>Performance Measures</a:t>
            </a:r>
            <a:endParaRPr sz="1400" b="0" i="0" u="none" strike="noStrike" cap="none">
              <a:solidFill>
                <a:srgbClr val="000000"/>
              </a:solidFill>
              <a:latin typeface="Arial"/>
              <a:ea typeface="Arial"/>
              <a:cs typeface="Arial"/>
              <a:sym typeface="Arial"/>
            </a:endParaRPr>
          </a:p>
        </p:txBody>
      </p:sp>
      <p:grpSp>
        <p:nvGrpSpPr>
          <p:cNvPr id="5" name="Google Shape;240;p18" descr="Blue box with words 'Monitoring and Reporting'">
            <a:extLst>
              <a:ext uri="{FF2B5EF4-FFF2-40B4-BE49-F238E27FC236}">
                <a16:creationId xmlns:a16="http://schemas.microsoft.com/office/drawing/2014/main" id="{CD827738-F80D-6437-7016-20879DA11338}"/>
              </a:ext>
            </a:extLst>
          </p:cNvPr>
          <p:cNvGrpSpPr/>
          <p:nvPr/>
        </p:nvGrpSpPr>
        <p:grpSpPr>
          <a:xfrm>
            <a:off x="2913063" y="2455925"/>
            <a:ext cx="3314700" cy="992188"/>
            <a:chOff x="1837" y="2034"/>
            <a:chExt cx="2088" cy="625"/>
          </a:xfrm>
        </p:grpSpPr>
        <p:sp>
          <p:nvSpPr>
            <p:cNvPr id="6" name="Google Shape;241;p18">
              <a:extLst>
                <a:ext uri="{FF2B5EF4-FFF2-40B4-BE49-F238E27FC236}">
                  <a16:creationId xmlns:a16="http://schemas.microsoft.com/office/drawing/2014/main" id="{5E178AE0-73E3-AEBB-72DC-38F08A9435AD}"/>
                </a:ext>
              </a:extLst>
            </p:cNvPr>
            <p:cNvSpPr/>
            <p:nvPr/>
          </p:nvSpPr>
          <p:spPr>
            <a:xfrm>
              <a:off x="1837" y="2296"/>
              <a:ext cx="2088" cy="363"/>
            </a:xfrm>
            <a:prstGeom prst="roundRect">
              <a:avLst>
                <a:gd name="adj" fmla="val 16667"/>
              </a:avLst>
            </a:prstGeom>
            <a:solidFill>
              <a:srgbClr val="003896"/>
            </a:solidFill>
            <a:ln>
              <a:noFill/>
            </a:ln>
            <a:effectLst>
              <a:outerShdw blurRad="57150" dist="19050" dir="5400000" algn="ctr" rotWithShape="0">
                <a:srgbClr val="000000">
                  <a:alpha val="62352"/>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0" i="0" u="none" strike="noStrike" cap="none">
                  <a:solidFill>
                    <a:schemeClr val="lt1"/>
                  </a:solidFill>
                  <a:latin typeface="Tahoma"/>
                  <a:ea typeface="Tahoma"/>
                  <a:cs typeface="Tahoma"/>
                  <a:sym typeface="Tahoma"/>
                </a:rPr>
                <a:t>Monitoring and Reporting </a:t>
              </a:r>
              <a:endParaRPr sz="1400" b="0" i="0" u="none" strike="noStrike" cap="none">
                <a:solidFill>
                  <a:srgbClr val="000000"/>
                </a:solidFill>
                <a:latin typeface="Arial"/>
                <a:ea typeface="Arial"/>
                <a:cs typeface="Arial"/>
                <a:sym typeface="Arial"/>
              </a:endParaRPr>
            </a:p>
          </p:txBody>
        </p:sp>
        <p:sp>
          <p:nvSpPr>
            <p:cNvPr id="7" name="Google Shape;242;p18">
              <a:extLst>
                <a:ext uri="{FF2B5EF4-FFF2-40B4-BE49-F238E27FC236}">
                  <a16:creationId xmlns:a16="http://schemas.microsoft.com/office/drawing/2014/main" id="{2C7056DD-245B-7930-F24A-616CBC1D6C36}"/>
                </a:ext>
              </a:extLst>
            </p:cNvPr>
            <p:cNvSpPr/>
            <p:nvPr/>
          </p:nvSpPr>
          <p:spPr>
            <a:xfrm>
              <a:off x="2699" y="2034"/>
              <a:ext cx="363" cy="227"/>
            </a:xfrm>
            <a:prstGeom prst="downArrow">
              <a:avLst>
                <a:gd name="adj1" fmla="val 44352"/>
                <a:gd name="adj2" fmla="val 50736"/>
              </a:avLst>
            </a:prstGeom>
            <a:solidFill>
              <a:srgbClr val="0070C0"/>
            </a:solidFill>
            <a:ln>
              <a:noFill/>
            </a:ln>
            <a:effectLst>
              <a:outerShdw blurRad="57150" dist="19050" dir="5400000" algn="ctr" rotWithShape="0">
                <a:srgbClr val="000000">
                  <a:alpha val="62352"/>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408B"/>
                </a:solidFill>
                <a:latin typeface="Arial"/>
                <a:ea typeface="Arial"/>
                <a:cs typeface="Arial"/>
                <a:sym typeface="Arial"/>
              </a:endParaRPr>
            </a:p>
          </p:txBody>
        </p:sp>
      </p:grpSp>
      <p:grpSp>
        <p:nvGrpSpPr>
          <p:cNvPr id="8" name="Google Shape;243;p18" descr="Blue box with words 'Evaluation and Review'">
            <a:extLst>
              <a:ext uri="{FF2B5EF4-FFF2-40B4-BE49-F238E27FC236}">
                <a16:creationId xmlns:a16="http://schemas.microsoft.com/office/drawing/2014/main" id="{03217F60-00A5-487F-5198-F8D6B1FA1E92}"/>
              </a:ext>
            </a:extLst>
          </p:cNvPr>
          <p:cNvGrpSpPr/>
          <p:nvPr/>
        </p:nvGrpSpPr>
        <p:grpSpPr>
          <a:xfrm>
            <a:off x="2915444" y="3799228"/>
            <a:ext cx="3314700" cy="1014412"/>
            <a:chOff x="1835" y="3023"/>
            <a:chExt cx="2088" cy="639"/>
          </a:xfrm>
        </p:grpSpPr>
        <p:sp>
          <p:nvSpPr>
            <p:cNvPr id="9" name="Google Shape;244;p18">
              <a:extLst>
                <a:ext uri="{FF2B5EF4-FFF2-40B4-BE49-F238E27FC236}">
                  <a16:creationId xmlns:a16="http://schemas.microsoft.com/office/drawing/2014/main" id="{9BB641F6-E701-6AC9-4EBB-EB3C22E80487}"/>
                </a:ext>
              </a:extLst>
            </p:cNvPr>
            <p:cNvSpPr/>
            <p:nvPr/>
          </p:nvSpPr>
          <p:spPr>
            <a:xfrm>
              <a:off x="1835" y="3299"/>
              <a:ext cx="2088" cy="363"/>
            </a:xfrm>
            <a:prstGeom prst="roundRect">
              <a:avLst>
                <a:gd name="adj" fmla="val 16667"/>
              </a:avLst>
            </a:prstGeom>
            <a:solidFill>
              <a:srgbClr val="003896"/>
            </a:solidFill>
            <a:ln>
              <a:noFill/>
            </a:ln>
            <a:effectLst>
              <a:outerShdw blurRad="57150" dist="19050" dir="5400000" algn="ctr" rotWithShape="0">
                <a:srgbClr val="000000">
                  <a:alpha val="62352"/>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dirty="0">
                  <a:solidFill>
                    <a:schemeClr val="lt1"/>
                  </a:solidFill>
                  <a:latin typeface="Tahoma"/>
                  <a:ea typeface="Tahoma"/>
                  <a:cs typeface="Tahoma"/>
                  <a:sym typeface="Tahoma"/>
                </a:rPr>
                <a:t>Evaluation and Review</a:t>
              </a:r>
              <a:endParaRPr sz="1400" b="0" i="0" u="none" strike="noStrike" cap="none" dirty="0">
                <a:solidFill>
                  <a:srgbClr val="000000"/>
                </a:solidFill>
                <a:latin typeface="Arial"/>
                <a:ea typeface="Arial"/>
                <a:cs typeface="Arial"/>
                <a:sym typeface="Arial"/>
              </a:endParaRPr>
            </a:p>
          </p:txBody>
        </p:sp>
        <p:sp>
          <p:nvSpPr>
            <p:cNvPr id="10" name="Google Shape;245;p18">
              <a:extLst>
                <a:ext uri="{FF2B5EF4-FFF2-40B4-BE49-F238E27FC236}">
                  <a16:creationId xmlns:a16="http://schemas.microsoft.com/office/drawing/2014/main" id="{E97158F8-1B01-0741-68A7-85A40FDE08FE}"/>
                </a:ext>
              </a:extLst>
            </p:cNvPr>
            <p:cNvSpPr/>
            <p:nvPr/>
          </p:nvSpPr>
          <p:spPr>
            <a:xfrm>
              <a:off x="2699" y="3023"/>
              <a:ext cx="363" cy="227"/>
            </a:xfrm>
            <a:prstGeom prst="downArrow">
              <a:avLst>
                <a:gd name="adj1" fmla="val 44352"/>
                <a:gd name="adj2" fmla="val 50736"/>
              </a:avLst>
            </a:prstGeom>
            <a:solidFill>
              <a:srgbClr val="0070C0"/>
            </a:solidFill>
            <a:ln>
              <a:noFill/>
            </a:ln>
            <a:effectLst>
              <a:outerShdw blurRad="57150" dist="19050" dir="5400000" algn="ctr" rotWithShape="0">
                <a:srgbClr val="000000">
                  <a:alpha val="62352"/>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grpSp>
      <p:sp>
        <p:nvSpPr>
          <p:cNvPr id="11" name="Google Shape;246;p18">
            <a:extLst>
              <a:ext uri="{FF2B5EF4-FFF2-40B4-BE49-F238E27FC236}">
                <a16:creationId xmlns:a16="http://schemas.microsoft.com/office/drawing/2014/main" id="{4168D139-A733-DE38-8392-CFA756C039CE}"/>
              </a:ext>
              <a:ext uri="{C183D7F6-B498-43B3-948B-1728B52AA6E4}">
                <adec:decorative xmlns:adec="http://schemas.microsoft.com/office/drawing/2017/decorative" val="1"/>
              </a:ext>
            </a:extLst>
          </p:cNvPr>
          <p:cNvSpPr/>
          <p:nvPr/>
        </p:nvSpPr>
        <p:spPr>
          <a:xfrm>
            <a:off x="4281488" y="5074175"/>
            <a:ext cx="576262" cy="360363"/>
          </a:xfrm>
          <a:prstGeom prst="downArrow">
            <a:avLst>
              <a:gd name="adj1" fmla="val 44352"/>
              <a:gd name="adj2" fmla="val 50736"/>
            </a:avLst>
          </a:prstGeom>
          <a:solidFill>
            <a:srgbClr val="0070C0"/>
          </a:solidFill>
          <a:ln>
            <a:noFill/>
          </a:ln>
          <a:effectLst>
            <a:outerShdw blurRad="57150" dist="19050" dir="5400000" algn="ctr" rotWithShape="0">
              <a:srgbClr val="000000">
                <a:alpha val="62352"/>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2" name="Google Shape;247;p18">
            <a:extLst>
              <a:ext uri="{FF2B5EF4-FFF2-40B4-BE49-F238E27FC236}">
                <a16:creationId xmlns:a16="http://schemas.microsoft.com/office/drawing/2014/main" id="{0A95A7FD-F568-93F4-6539-2C6C23ED82E6}"/>
              </a:ext>
            </a:extLst>
          </p:cNvPr>
          <p:cNvSpPr/>
          <p:nvPr/>
        </p:nvSpPr>
        <p:spPr>
          <a:xfrm>
            <a:off x="2763838" y="5444575"/>
            <a:ext cx="3621087" cy="619125"/>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800"/>
              <a:buFont typeface="Arial"/>
              <a:buNone/>
            </a:pPr>
            <a:r>
              <a:rPr lang="en-GB" sz="2400" b="1" i="0" u="none" strike="noStrike" cap="none" dirty="0">
                <a:solidFill>
                  <a:srgbClr val="D10373"/>
                </a:solidFill>
                <a:latin typeface="Tahoma"/>
                <a:ea typeface="Tahoma"/>
                <a:cs typeface="Tahoma"/>
                <a:sym typeface="Tahoma"/>
              </a:rPr>
              <a:t>Take Action</a:t>
            </a:r>
            <a:endParaRPr sz="2400" b="0" i="0" u="none" strike="noStrike" cap="none" dirty="0">
              <a:solidFill>
                <a:srgbClr val="D10373"/>
              </a:solidFill>
              <a:latin typeface="Arial"/>
              <a:ea typeface="Arial"/>
              <a:cs typeface="Arial"/>
              <a:sym typeface="Arial"/>
            </a:endParaRPr>
          </a:p>
        </p:txBody>
      </p:sp>
    </p:spTree>
    <p:extLst>
      <p:ext uri="{BB962C8B-B14F-4D97-AF65-F5344CB8AC3E}">
        <p14:creationId xmlns:p14="http://schemas.microsoft.com/office/powerpoint/2010/main" val="3366230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700"/>
                                  </p:stCondLst>
                                  <p:childTnLst>
                                    <p:set>
                                      <p:cBhvr>
                                        <p:cTn id="21"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3EF854E-8A4D-E29B-E515-F498F2E70FB0}"/>
              </a:ext>
            </a:extLst>
          </p:cNvPr>
          <p:cNvSpPr>
            <a:spLocks noGrp="1"/>
          </p:cNvSpPr>
          <p:nvPr>
            <p:ph type="title"/>
          </p:nvPr>
        </p:nvSpPr>
        <p:spPr/>
        <p:txBody>
          <a:bodyPr/>
          <a:lstStyle/>
          <a:p>
            <a:r>
              <a:rPr lang="en-GB" dirty="0"/>
              <a:t>Step 4: Evaluation and action</a:t>
            </a:r>
          </a:p>
        </p:txBody>
      </p:sp>
      <p:sp>
        <p:nvSpPr>
          <p:cNvPr id="5" name="Text Placeholder 4">
            <a:extLst>
              <a:ext uri="{FF2B5EF4-FFF2-40B4-BE49-F238E27FC236}">
                <a16:creationId xmlns:a16="http://schemas.microsoft.com/office/drawing/2014/main" id="{3154356F-40F3-1DD2-52C4-A1FDB693AC2A}"/>
              </a:ext>
            </a:extLst>
          </p:cNvPr>
          <p:cNvSpPr>
            <a:spLocks noGrp="1"/>
          </p:cNvSpPr>
          <p:nvPr>
            <p:ph type="body" sz="quarter" idx="10"/>
          </p:nvPr>
        </p:nvSpPr>
        <p:spPr/>
        <p:txBody>
          <a:bodyPr>
            <a:noAutofit/>
          </a:bodyPr>
          <a:lstStyle/>
          <a:p>
            <a:r>
              <a:rPr lang="en-GB" dirty="0"/>
              <a:t>Remember – monitoring performance alerts you to the fact that a problem exists, not why it exists.</a:t>
            </a:r>
          </a:p>
          <a:p>
            <a:r>
              <a:rPr lang="en-GB" dirty="0"/>
              <a:t>Explain rather than describe problems, including how they will be addressed.</a:t>
            </a:r>
          </a:p>
          <a:p>
            <a:r>
              <a:rPr lang="en-GB" dirty="0"/>
              <a:t>In order to address poor performance you need to analyse reasons behind it and take action.</a:t>
            </a:r>
          </a:p>
          <a:p>
            <a:pPr marL="0" indent="0">
              <a:buNone/>
            </a:pPr>
            <a:endParaRPr lang="en-GB" dirty="0"/>
          </a:p>
        </p:txBody>
      </p:sp>
      <p:sp>
        <p:nvSpPr>
          <p:cNvPr id="6" name="Text Placeholder 5">
            <a:extLst>
              <a:ext uri="{FF2B5EF4-FFF2-40B4-BE49-F238E27FC236}">
                <a16:creationId xmlns:a16="http://schemas.microsoft.com/office/drawing/2014/main" id="{19776DE8-4C8B-4AA3-C921-7BB4064DE670}"/>
              </a:ext>
            </a:extLst>
          </p:cNvPr>
          <p:cNvSpPr>
            <a:spLocks noGrp="1"/>
          </p:cNvSpPr>
          <p:nvPr>
            <p:ph type="body" sz="quarter" idx="11"/>
          </p:nvPr>
        </p:nvSpPr>
        <p:spPr/>
        <p:txBody>
          <a:bodyPr/>
          <a:lstStyle/>
          <a:p>
            <a:pPr marL="0" indent="0">
              <a:buNone/>
            </a:pPr>
            <a:endParaRPr lang="en-GB" dirty="0"/>
          </a:p>
        </p:txBody>
      </p:sp>
      <p:pic>
        <p:nvPicPr>
          <p:cNvPr id="7" name="Content Placeholder 5" descr="A paper with text and a graph as an example of monitoring performance">
            <a:extLst>
              <a:ext uri="{FF2B5EF4-FFF2-40B4-BE49-F238E27FC236}">
                <a16:creationId xmlns:a16="http://schemas.microsoft.com/office/drawing/2014/main" id="{1C9ECC34-3B01-1AF9-07B2-27B3302A6BDD}"/>
              </a:ext>
            </a:extLst>
          </p:cNvPr>
          <p:cNvPicPr>
            <a:picLocks noGrp="1" noChangeAspect="1"/>
          </p:cNvPicPr>
          <p:nvPr>
            <p:ph sz="quarter" idx="11"/>
          </p:nvPr>
        </p:nvPicPr>
        <p:blipFill>
          <a:blip r:embed="rId3"/>
          <a:stretch>
            <a:fillRect/>
          </a:stretch>
        </p:blipFill>
        <p:spPr>
          <a:xfrm>
            <a:off x="4818004" y="1520825"/>
            <a:ext cx="3274724" cy="3960000"/>
          </a:xfrm>
          <a:prstGeom prst="rect">
            <a:avLst/>
          </a:prstGeom>
        </p:spPr>
      </p:pic>
      <p:sp>
        <p:nvSpPr>
          <p:cNvPr id="9" name="TextBox 8">
            <a:extLst>
              <a:ext uri="{FF2B5EF4-FFF2-40B4-BE49-F238E27FC236}">
                <a16:creationId xmlns:a16="http://schemas.microsoft.com/office/drawing/2014/main" id="{27B30353-29FF-ED29-20FE-E4257FF3B598}"/>
              </a:ext>
            </a:extLst>
          </p:cNvPr>
          <p:cNvSpPr txBox="1"/>
          <p:nvPr/>
        </p:nvSpPr>
        <p:spPr>
          <a:xfrm>
            <a:off x="5289553" y="5585335"/>
            <a:ext cx="2331626" cy="369332"/>
          </a:xfrm>
          <a:prstGeom prst="rect">
            <a:avLst/>
          </a:prstGeom>
          <a:noFill/>
        </p:spPr>
        <p:txBody>
          <a:bodyPr wrap="square">
            <a:spAutoFit/>
          </a:bodyPr>
          <a:lstStyle/>
          <a:p>
            <a:r>
              <a:rPr lang="en-GB" dirty="0">
                <a:latin typeface="Arial" panose="020B0604020202020204" pitchFamily="34" charset="0"/>
                <a:cs typeface="Arial" panose="020B0604020202020204" pitchFamily="34" charset="0"/>
              </a:rPr>
              <a:t>Mark Friedman 2005</a:t>
            </a:r>
          </a:p>
        </p:txBody>
      </p:sp>
    </p:spTree>
    <p:extLst>
      <p:ext uri="{BB962C8B-B14F-4D97-AF65-F5344CB8AC3E}">
        <p14:creationId xmlns:p14="http://schemas.microsoft.com/office/powerpoint/2010/main" val="22756463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AF07A1-C17B-3859-4565-125B90CB45B1}"/>
              </a:ext>
            </a:extLst>
          </p:cNvPr>
          <p:cNvSpPr>
            <a:spLocks noGrp="1"/>
          </p:cNvSpPr>
          <p:nvPr>
            <p:ph type="title"/>
          </p:nvPr>
        </p:nvSpPr>
        <p:spPr>
          <a:xfrm>
            <a:off x="755650" y="478875"/>
            <a:ext cx="7632700" cy="1089529"/>
          </a:xfrm>
        </p:spPr>
        <p:txBody>
          <a:bodyPr/>
          <a:lstStyle/>
          <a:p>
            <a:r>
              <a:rPr lang="en-GB" dirty="0"/>
              <a:t>Improving performance through effective contracting monitoring</a:t>
            </a:r>
          </a:p>
        </p:txBody>
      </p:sp>
      <p:sp>
        <p:nvSpPr>
          <p:cNvPr id="3" name="Text Placeholder 2">
            <a:extLst>
              <a:ext uri="{FF2B5EF4-FFF2-40B4-BE49-F238E27FC236}">
                <a16:creationId xmlns:a16="http://schemas.microsoft.com/office/drawing/2014/main" id="{E96EEAC3-6BFB-90C2-66BA-1B19D40230E2}"/>
              </a:ext>
            </a:extLst>
          </p:cNvPr>
          <p:cNvSpPr>
            <a:spLocks noGrp="1"/>
          </p:cNvSpPr>
          <p:nvPr>
            <p:ph type="body" sz="quarter" idx="10"/>
          </p:nvPr>
        </p:nvSpPr>
        <p:spPr>
          <a:xfrm>
            <a:off x="764275" y="1696048"/>
            <a:ext cx="7617600" cy="3793527"/>
          </a:xfrm>
        </p:spPr>
        <p:txBody>
          <a:bodyPr>
            <a:noAutofit/>
          </a:bodyPr>
          <a:lstStyle/>
          <a:p>
            <a:r>
              <a:rPr lang="en-GB" dirty="0"/>
              <a:t>Proportional investment in monitoring with levels of action based on risk.</a:t>
            </a:r>
          </a:p>
          <a:p>
            <a:r>
              <a:rPr lang="en-GB" dirty="0"/>
              <a:t>Rely on providers’ QA systems i.e. use self assessment and providers’ information plus random samples/unannounced visits to ensure honesty and accuracy.</a:t>
            </a:r>
          </a:p>
          <a:p>
            <a:r>
              <a:rPr lang="en-GB" dirty="0"/>
              <a:t>Agree protocols on intervention with underperforming providers.</a:t>
            </a:r>
          </a:p>
          <a:p>
            <a:r>
              <a:rPr lang="en-GB" dirty="0"/>
              <a:t>Set-up systems to ensure action is taken.</a:t>
            </a:r>
          </a:p>
          <a:p>
            <a:r>
              <a:rPr lang="en-GB" dirty="0"/>
              <a:t>Publicise the results.</a:t>
            </a:r>
          </a:p>
        </p:txBody>
      </p:sp>
    </p:spTree>
    <p:extLst>
      <p:ext uri="{BB962C8B-B14F-4D97-AF65-F5344CB8AC3E}">
        <p14:creationId xmlns:p14="http://schemas.microsoft.com/office/powerpoint/2010/main" val="312686866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729785-8BD4-401B-561B-9D9D6D2FE4A5}"/>
              </a:ext>
            </a:extLst>
          </p:cNvPr>
          <p:cNvSpPr>
            <a:spLocks noGrp="1"/>
          </p:cNvSpPr>
          <p:nvPr>
            <p:ph type="title"/>
          </p:nvPr>
        </p:nvSpPr>
        <p:spPr/>
        <p:txBody>
          <a:bodyPr/>
          <a:lstStyle/>
          <a:p>
            <a:r>
              <a:rPr lang="en-GB" dirty="0"/>
              <a:t>Managing poor performance</a:t>
            </a:r>
          </a:p>
        </p:txBody>
      </p:sp>
      <p:graphicFrame>
        <p:nvGraphicFramePr>
          <p:cNvPr id="4" name="Google Shape;206;p14">
            <a:extLst>
              <a:ext uri="{FF2B5EF4-FFF2-40B4-BE49-F238E27FC236}">
                <a16:creationId xmlns:a16="http://schemas.microsoft.com/office/drawing/2014/main" id="{2D5C7622-D7F8-42D6-40AF-885B51F6E08C}"/>
              </a:ext>
            </a:extLst>
          </p:cNvPr>
          <p:cNvGraphicFramePr/>
          <p:nvPr>
            <p:extLst>
              <p:ext uri="{D42A27DB-BD31-4B8C-83A1-F6EECF244321}">
                <p14:modId xmlns:p14="http://schemas.microsoft.com/office/powerpoint/2010/main" val="741960760"/>
              </p:ext>
            </p:extLst>
          </p:nvPr>
        </p:nvGraphicFramePr>
        <p:xfrm>
          <a:off x="781050" y="1469242"/>
          <a:ext cx="7581899" cy="4060825"/>
        </p:xfrm>
        <a:graphic>
          <a:graphicData uri="http://schemas.openxmlformats.org/drawingml/2006/table">
            <a:tbl>
              <a:tblPr>
                <a:noFill/>
              </a:tblPr>
              <a:tblGrid>
                <a:gridCol w="1694784">
                  <a:extLst>
                    <a:ext uri="{9D8B030D-6E8A-4147-A177-3AD203B41FA5}">
                      <a16:colId xmlns:a16="http://schemas.microsoft.com/office/drawing/2014/main" val="20000"/>
                    </a:ext>
                  </a:extLst>
                </a:gridCol>
                <a:gridCol w="5887115">
                  <a:extLst>
                    <a:ext uri="{9D8B030D-6E8A-4147-A177-3AD203B41FA5}">
                      <a16:colId xmlns:a16="http://schemas.microsoft.com/office/drawing/2014/main" val="20001"/>
                    </a:ext>
                  </a:extLst>
                </a:gridCol>
              </a:tblGrid>
              <a:tr h="371475">
                <a:tc>
                  <a:txBody>
                    <a:bodyPr/>
                    <a:lstStyle/>
                    <a:p>
                      <a:pPr marL="0" marR="0" lvl="0" indent="0" algn="l" rtl="0">
                        <a:lnSpc>
                          <a:spcPct val="100000"/>
                        </a:lnSpc>
                        <a:spcBef>
                          <a:spcPts val="0"/>
                        </a:spcBef>
                        <a:spcAft>
                          <a:spcPts val="0"/>
                        </a:spcAft>
                        <a:buClr>
                          <a:schemeClr val="lt1"/>
                        </a:buClr>
                        <a:buSzPts val="1800"/>
                        <a:buFont typeface="Arial"/>
                        <a:buNone/>
                      </a:pPr>
                      <a:r>
                        <a:rPr lang="en-GB" sz="1800" b="1" u="none" strike="noStrike" cap="none" dirty="0">
                          <a:solidFill>
                            <a:schemeClr val="lt1"/>
                          </a:solidFill>
                          <a:latin typeface="Arial" panose="020B0604020202020204" pitchFamily="34" charset="0"/>
                          <a:cs typeface="Arial" panose="020B0604020202020204" pitchFamily="34" charset="0"/>
                        </a:rPr>
                        <a:t>Aspect</a:t>
                      </a:r>
                      <a:endParaRPr sz="1800" b="1" i="0" u="none" strike="noStrike" cap="none" dirty="0">
                        <a:solidFill>
                          <a:schemeClr val="lt1"/>
                        </a:solidFill>
                        <a:latin typeface="Arial" panose="020B0604020202020204" pitchFamily="34" charset="0"/>
                        <a:ea typeface="Arial"/>
                        <a:cs typeface="Arial" panose="020B0604020202020204" pitchFamily="34" charset="0"/>
                        <a:sym typeface="Arial"/>
                      </a:endParaRPr>
                    </a:p>
                  </a:txBody>
                  <a:tcPr marL="91450" marR="91450" marT="45700" marB="457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003896"/>
                    </a:solidFill>
                  </a:tcPr>
                </a:tc>
                <a:tc>
                  <a:txBody>
                    <a:bodyPr/>
                    <a:lstStyle/>
                    <a:p>
                      <a:pPr marL="0" marR="0" lvl="0" indent="0" algn="l" rtl="0">
                        <a:lnSpc>
                          <a:spcPct val="100000"/>
                        </a:lnSpc>
                        <a:spcBef>
                          <a:spcPts val="0"/>
                        </a:spcBef>
                        <a:spcAft>
                          <a:spcPts val="0"/>
                        </a:spcAft>
                        <a:buClr>
                          <a:schemeClr val="lt1"/>
                        </a:buClr>
                        <a:buSzPts val="1800"/>
                        <a:buFont typeface="Arial"/>
                        <a:buNone/>
                      </a:pPr>
                      <a:r>
                        <a:rPr lang="en-GB" sz="1800" b="1" u="none" strike="noStrike" cap="none" dirty="0">
                          <a:solidFill>
                            <a:schemeClr val="lt1"/>
                          </a:solidFill>
                          <a:latin typeface="Arial" panose="020B0604020202020204" pitchFamily="34" charset="0"/>
                          <a:cs typeface="Arial" panose="020B0604020202020204" pitchFamily="34" charset="0"/>
                        </a:rPr>
                        <a:t>Developmental Approach</a:t>
                      </a:r>
                      <a:endParaRPr sz="1800" b="1" i="0" u="none" strike="noStrike" cap="none" dirty="0">
                        <a:solidFill>
                          <a:schemeClr val="lt1"/>
                        </a:solidFill>
                        <a:latin typeface="Arial" panose="020B0604020202020204" pitchFamily="34" charset="0"/>
                        <a:ea typeface="Arial"/>
                        <a:cs typeface="Arial" panose="020B0604020202020204" pitchFamily="34" charset="0"/>
                        <a:sym typeface="Arial"/>
                      </a:endParaRPr>
                    </a:p>
                  </a:txBody>
                  <a:tcPr marL="91450" marR="91450" marT="45700" marB="457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003896"/>
                    </a:solidFill>
                  </a:tcPr>
                </a:tc>
                <a:extLst>
                  <a:ext uri="{0D108BD9-81ED-4DB2-BD59-A6C34878D82A}">
                    <a16:rowId xmlns:a16="http://schemas.microsoft.com/office/drawing/2014/main" val="10000"/>
                  </a:ext>
                </a:extLst>
              </a:tr>
              <a:tr h="914400">
                <a:tc>
                  <a:txBody>
                    <a:bodyPr/>
                    <a:lstStyle/>
                    <a:p>
                      <a:pPr marL="0" marR="0" lvl="0" indent="0" algn="l" rtl="0">
                        <a:lnSpc>
                          <a:spcPct val="100000"/>
                        </a:lnSpc>
                        <a:spcBef>
                          <a:spcPts val="0"/>
                        </a:spcBef>
                        <a:spcAft>
                          <a:spcPts val="0"/>
                        </a:spcAft>
                        <a:buClr>
                          <a:schemeClr val="dk1"/>
                        </a:buClr>
                        <a:buSzPts val="1800"/>
                        <a:buFont typeface="Arial"/>
                        <a:buNone/>
                      </a:pPr>
                      <a:r>
                        <a:rPr lang="en-GB" sz="1800" b="0" u="none" strike="noStrike" cap="none" dirty="0">
                          <a:solidFill>
                            <a:schemeClr val="dk1"/>
                          </a:solidFill>
                          <a:latin typeface="Arial" panose="020B0604020202020204" pitchFamily="34" charset="0"/>
                          <a:cs typeface="Arial" panose="020B0604020202020204" pitchFamily="34" charset="0"/>
                        </a:rPr>
                        <a:t>Basic principles </a:t>
                      </a:r>
                      <a:endParaRPr sz="1800" b="0" i="0" u="none" strike="noStrike" cap="none" dirty="0">
                        <a:solidFill>
                          <a:schemeClr val="dk1"/>
                        </a:solidFill>
                        <a:latin typeface="Arial" panose="020B0604020202020204" pitchFamily="34" charset="0"/>
                        <a:ea typeface="Arial"/>
                        <a:cs typeface="Arial" panose="020B0604020202020204" pitchFamily="34" charset="0"/>
                        <a:sym typeface="Arial"/>
                      </a:endParaRPr>
                    </a:p>
                  </a:txBody>
                  <a:tcPr marL="91450" marR="91450" marT="45700" marB="457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800"/>
                        <a:buFont typeface="Arial"/>
                        <a:buNone/>
                      </a:pPr>
                      <a:r>
                        <a:rPr lang="en-GB" sz="1800" b="0" u="none" strike="noStrike" cap="none" dirty="0">
                          <a:solidFill>
                            <a:schemeClr val="dk1"/>
                          </a:solidFill>
                          <a:latin typeface="Arial" panose="020B0604020202020204" pitchFamily="34" charset="0"/>
                          <a:cs typeface="Arial" panose="020B0604020202020204" pitchFamily="34" charset="0"/>
                        </a:rPr>
                        <a:t>Mistakes happen. Everyone should have the chance to learn from them and change. Support may be needed to prevent recurrence.</a:t>
                      </a:r>
                      <a:endParaRPr sz="1800" b="0" i="0" u="none" strike="noStrike" cap="none" dirty="0">
                        <a:solidFill>
                          <a:schemeClr val="dk1"/>
                        </a:solidFill>
                        <a:latin typeface="Arial" panose="020B0604020202020204" pitchFamily="34" charset="0"/>
                        <a:ea typeface="Arial"/>
                        <a:cs typeface="Arial" panose="020B0604020202020204" pitchFamily="34" charset="0"/>
                        <a:sym typeface="Arial"/>
                      </a:endParaRPr>
                    </a:p>
                  </a:txBody>
                  <a:tcPr marL="91450" marR="91450" marT="45700" marB="457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946150">
                <a:tc>
                  <a:txBody>
                    <a:bodyPr/>
                    <a:lstStyle/>
                    <a:p>
                      <a:pPr marL="0" marR="0" lvl="0" indent="0" algn="l" rtl="0">
                        <a:lnSpc>
                          <a:spcPct val="100000"/>
                        </a:lnSpc>
                        <a:spcBef>
                          <a:spcPts val="0"/>
                        </a:spcBef>
                        <a:spcAft>
                          <a:spcPts val="0"/>
                        </a:spcAft>
                        <a:buClr>
                          <a:schemeClr val="dk1"/>
                        </a:buClr>
                        <a:buSzPts val="1800"/>
                        <a:buFont typeface="Arial"/>
                        <a:buNone/>
                      </a:pPr>
                      <a:r>
                        <a:rPr lang="en-GB" sz="1800" b="0" u="none" strike="noStrike" cap="none">
                          <a:solidFill>
                            <a:schemeClr val="dk1"/>
                          </a:solidFill>
                          <a:latin typeface="Arial" panose="020B0604020202020204" pitchFamily="34" charset="0"/>
                          <a:cs typeface="Arial" panose="020B0604020202020204" pitchFamily="34" charset="0"/>
                        </a:rPr>
                        <a:t>In practice</a:t>
                      </a:r>
                      <a:endParaRPr sz="1800" b="0" i="0" u="none" strike="noStrike" cap="none">
                        <a:solidFill>
                          <a:schemeClr val="dk1"/>
                        </a:solidFill>
                        <a:latin typeface="Arial" panose="020B0604020202020204" pitchFamily="34" charset="0"/>
                        <a:ea typeface="Arial"/>
                        <a:cs typeface="Arial" panose="020B0604020202020204" pitchFamily="34" charset="0"/>
                        <a:sym typeface="Arial"/>
                      </a:endParaRPr>
                    </a:p>
                  </a:txBody>
                  <a:tcPr marL="91450" marR="91450" marT="45700" marB="457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800"/>
                        <a:buFont typeface="Arial"/>
                        <a:buNone/>
                      </a:pPr>
                      <a:r>
                        <a:rPr lang="en-GB" sz="1800" b="0" u="none" strike="noStrike" cap="none" dirty="0">
                          <a:solidFill>
                            <a:schemeClr val="dk1"/>
                          </a:solidFill>
                          <a:latin typeface="Arial" panose="020B0604020202020204" pitchFamily="34" charset="0"/>
                          <a:cs typeface="Arial" panose="020B0604020202020204" pitchFamily="34" charset="0"/>
                        </a:rPr>
                        <a:t>Purchaser and provider agree on what has gone wrong and why. Develop a corrective action plan (CAP), which may include additional monitoring and support.</a:t>
                      </a:r>
                      <a:endParaRPr sz="1800" b="0" i="0" u="none" strike="noStrike" cap="none" dirty="0">
                        <a:solidFill>
                          <a:schemeClr val="dk1"/>
                        </a:solidFill>
                        <a:latin typeface="Arial" panose="020B0604020202020204" pitchFamily="34" charset="0"/>
                        <a:ea typeface="Arial"/>
                        <a:cs typeface="Arial" panose="020B0604020202020204" pitchFamily="34" charset="0"/>
                        <a:sym typeface="Arial"/>
                      </a:endParaRPr>
                    </a:p>
                  </a:txBody>
                  <a:tcPr marL="91450" marR="91450" marT="45700" marB="457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914400">
                <a:tc>
                  <a:txBody>
                    <a:bodyPr/>
                    <a:lstStyle/>
                    <a:p>
                      <a:pPr marL="0" marR="0" lvl="0" indent="0" algn="l" rtl="0">
                        <a:lnSpc>
                          <a:spcPct val="100000"/>
                        </a:lnSpc>
                        <a:spcBef>
                          <a:spcPts val="0"/>
                        </a:spcBef>
                        <a:spcAft>
                          <a:spcPts val="0"/>
                        </a:spcAft>
                        <a:buClr>
                          <a:schemeClr val="dk1"/>
                        </a:buClr>
                        <a:buSzPts val="1800"/>
                        <a:buFont typeface="Arial"/>
                        <a:buNone/>
                      </a:pPr>
                      <a:r>
                        <a:rPr lang="en-GB" sz="1800" b="0" u="none" strike="noStrike" cap="none">
                          <a:solidFill>
                            <a:schemeClr val="dk1"/>
                          </a:solidFill>
                          <a:latin typeface="Arial" panose="020B0604020202020204" pitchFamily="34" charset="0"/>
                          <a:cs typeface="Arial" panose="020B0604020202020204" pitchFamily="34" charset="0"/>
                        </a:rPr>
                        <a:t>Benefits</a:t>
                      </a:r>
                      <a:endParaRPr sz="1800" b="0" i="0" u="none" strike="noStrike" cap="none">
                        <a:solidFill>
                          <a:schemeClr val="dk1"/>
                        </a:solidFill>
                        <a:latin typeface="Arial" panose="020B0604020202020204" pitchFamily="34" charset="0"/>
                        <a:ea typeface="Arial"/>
                        <a:cs typeface="Arial" panose="020B0604020202020204" pitchFamily="34" charset="0"/>
                        <a:sym typeface="Arial"/>
                      </a:endParaRPr>
                    </a:p>
                  </a:txBody>
                  <a:tcPr marL="91450" marR="91450" marT="45700" marB="457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800"/>
                        <a:buFont typeface="Arial"/>
                        <a:buNone/>
                      </a:pPr>
                      <a:r>
                        <a:rPr lang="en-GB" sz="1800" b="0" u="none" strike="noStrike" cap="none">
                          <a:solidFill>
                            <a:schemeClr val="dk1"/>
                          </a:solidFill>
                          <a:latin typeface="Arial" panose="020B0604020202020204" pitchFamily="34" charset="0"/>
                          <a:cs typeface="Arial" panose="020B0604020202020204" pitchFamily="34" charset="0"/>
                        </a:rPr>
                        <a:t>Reflects mutual dependence and partnership. Can enable ‘business as usual’ whilst some matters are resolved.</a:t>
                      </a:r>
                      <a:endParaRPr sz="1800" b="0" i="0" u="none" strike="noStrike" cap="none">
                        <a:solidFill>
                          <a:schemeClr val="dk1"/>
                        </a:solidFill>
                        <a:latin typeface="Arial" panose="020B0604020202020204" pitchFamily="34" charset="0"/>
                        <a:ea typeface="Arial"/>
                        <a:cs typeface="Arial" panose="020B0604020202020204" pitchFamily="34" charset="0"/>
                        <a:sym typeface="Arial"/>
                      </a:endParaRPr>
                    </a:p>
                  </a:txBody>
                  <a:tcPr marL="91450" marR="91450" marT="45700" marB="457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914400">
                <a:tc>
                  <a:txBody>
                    <a:bodyPr/>
                    <a:lstStyle/>
                    <a:p>
                      <a:pPr marL="0" marR="0" lvl="0" indent="0" algn="l" rtl="0">
                        <a:lnSpc>
                          <a:spcPct val="100000"/>
                        </a:lnSpc>
                        <a:spcBef>
                          <a:spcPts val="0"/>
                        </a:spcBef>
                        <a:spcAft>
                          <a:spcPts val="0"/>
                        </a:spcAft>
                        <a:buClr>
                          <a:schemeClr val="dk1"/>
                        </a:buClr>
                        <a:buSzPts val="1800"/>
                        <a:buFont typeface="Arial"/>
                        <a:buNone/>
                      </a:pPr>
                      <a:r>
                        <a:rPr lang="en-GB" sz="1800" b="0" u="none" strike="noStrike" cap="none">
                          <a:solidFill>
                            <a:schemeClr val="dk1"/>
                          </a:solidFill>
                          <a:latin typeface="Arial" panose="020B0604020202020204" pitchFamily="34" charset="0"/>
                          <a:cs typeface="Arial" panose="020B0604020202020204" pitchFamily="34" charset="0"/>
                        </a:rPr>
                        <a:t>Risks</a:t>
                      </a:r>
                      <a:endParaRPr sz="1800" b="0" i="0" u="none" strike="noStrike" cap="none">
                        <a:solidFill>
                          <a:schemeClr val="dk1"/>
                        </a:solidFill>
                        <a:latin typeface="Arial" panose="020B0604020202020204" pitchFamily="34" charset="0"/>
                        <a:ea typeface="Arial"/>
                        <a:cs typeface="Arial" panose="020B0604020202020204" pitchFamily="34" charset="0"/>
                        <a:sym typeface="Arial"/>
                      </a:endParaRPr>
                    </a:p>
                  </a:txBody>
                  <a:tcPr marL="91450" marR="91450" marT="45700" marB="457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800"/>
                        <a:buFont typeface="Arial"/>
                        <a:buNone/>
                      </a:pPr>
                      <a:r>
                        <a:rPr lang="en-GB" sz="1800" b="0" u="none" strike="noStrike" cap="none" dirty="0">
                          <a:solidFill>
                            <a:schemeClr val="dk1"/>
                          </a:solidFill>
                          <a:latin typeface="Arial" panose="020B0604020202020204" pitchFamily="34" charset="0"/>
                          <a:cs typeface="Arial" panose="020B0604020202020204" pitchFamily="34" charset="0"/>
                        </a:rPr>
                        <a:t>No immediate consequences for provider – long term deterrent? CAP may not resolve the problem; termination may only be delayed</a:t>
                      </a:r>
                      <a:endParaRPr sz="1800" b="0" i="0" u="none" strike="noStrike" cap="none" dirty="0">
                        <a:solidFill>
                          <a:schemeClr val="dk1"/>
                        </a:solidFill>
                        <a:latin typeface="Arial" panose="020B0604020202020204" pitchFamily="34" charset="0"/>
                        <a:ea typeface="Arial"/>
                        <a:cs typeface="Arial" panose="020B0604020202020204" pitchFamily="34" charset="0"/>
                        <a:sym typeface="Arial"/>
                      </a:endParaRPr>
                    </a:p>
                  </a:txBody>
                  <a:tcPr marL="91450" marR="91450" marT="45700" marB="457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sp>
        <p:nvSpPr>
          <p:cNvPr id="6" name="TextBox 5">
            <a:extLst>
              <a:ext uri="{FF2B5EF4-FFF2-40B4-BE49-F238E27FC236}">
                <a16:creationId xmlns:a16="http://schemas.microsoft.com/office/drawing/2014/main" id="{D01426A1-9ECC-B5DE-5013-7AAEEE41ABC3}"/>
              </a:ext>
            </a:extLst>
          </p:cNvPr>
          <p:cNvSpPr txBox="1"/>
          <p:nvPr/>
        </p:nvSpPr>
        <p:spPr>
          <a:xfrm>
            <a:off x="4019550" y="6194459"/>
            <a:ext cx="1104900" cy="369332"/>
          </a:xfrm>
          <a:prstGeom prst="rect">
            <a:avLst/>
          </a:prstGeom>
          <a:noFill/>
        </p:spPr>
        <p:txBody>
          <a:bodyPr wrap="square">
            <a:spAutoFit/>
          </a:bodyPr>
          <a:lstStyle/>
          <a:p>
            <a:r>
              <a:rPr lang="en-GB" dirty="0">
                <a:latin typeface="Arial" panose="020B0604020202020204" pitchFamily="34" charset="0"/>
                <a:cs typeface="Arial" panose="020B0604020202020204" pitchFamily="34" charset="0"/>
              </a:rPr>
              <a:t>Gosling</a:t>
            </a:r>
          </a:p>
        </p:txBody>
      </p:sp>
    </p:spTree>
    <p:extLst>
      <p:ext uri="{BB962C8B-B14F-4D97-AF65-F5344CB8AC3E}">
        <p14:creationId xmlns:p14="http://schemas.microsoft.com/office/powerpoint/2010/main" val="10904019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61198C-9AFA-44BD-2F44-65AC61D8EB20}"/>
              </a:ext>
            </a:extLst>
          </p:cNvPr>
          <p:cNvSpPr>
            <a:spLocks noGrp="1"/>
          </p:cNvSpPr>
          <p:nvPr>
            <p:ph type="title"/>
          </p:nvPr>
        </p:nvSpPr>
        <p:spPr/>
        <p:txBody>
          <a:bodyPr/>
          <a:lstStyle/>
          <a:p>
            <a:r>
              <a:rPr lang="en-GB" dirty="0"/>
              <a:t>Managing poor performance</a:t>
            </a:r>
          </a:p>
        </p:txBody>
      </p:sp>
      <p:graphicFrame>
        <p:nvGraphicFramePr>
          <p:cNvPr id="4" name="Google Shape;215;p15">
            <a:extLst>
              <a:ext uri="{FF2B5EF4-FFF2-40B4-BE49-F238E27FC236}">
                <a16:creationId xmlns:a16="http://schemas.microsoft.com/office/drawing/2014/main" id="{CEBBCF68-EAD3-0CDE-3C1A-00E497540495}"/>
              </a:ext>
            </a:extLst>
          </p:cNvPr>
          <p:cNvGraphicFramePr/>
          <p:nvPr>
            <p:extLst>
              <p:ext uri="{D42A27DB-BD31-4B8C-83A1-F6EECF244321}">
                <p14:modId xmlns:p14="http://schemas.microsoft.com/office/powerpoint/2010/main" val="3642343229"/>
              </p:ext>
            </p:extLst>
          </p:nvPr>
        </p:nvGraphicFramePr>
        <p:xfrm>
          <a:off x="755650" y="1347809"/>
          <a:ext cx="7620000" cy="4303725"/>
        </p:xfrm>
        <a:graphic>
          <a:graphicData uri="http://schemas.openxmlformats.org/drawingml/2006/table">
            <a:tbl>
              <a:tblPr>
                <a:noFill/>
              </a:tblPr>
              <a:tblGrid>
                <a:gridCol w="1598103">
                  <a:extLst>
                    <a:ext uri="{9D8B030D-6E8A-4147-A177-3AD203B41FA5}">
                      <a16:colId xmlns:a16="http://schemas.microsoft.com/office/drawing/2014/main" val="20000"/>
                    </a:ext>
                  </a:extLst>
                </a:gridCol>
                <a:gridCol w="6021897">
                  <a:extLst>
                    <a:ext uri="{9D8B030D-6E8A-4147-A177-3AD203B41FA5}">
                      <a16:colId xmlns:a16="http://schemas.microsoft.com/office/drawing/2014/main" val="20001"/>
                    </a:ext>
                  </a:extLst>
                </a:gridCol>
              </a:tblGrid>
              <a:tr h="371475">
                <a:tc>
                  <a:txBody>
                    <a:bodyPr/>
                    <a:lstStyle/>
                    <a:p>
                      <a:pPr marL="0" marR="0" lvl="0" indent="0" algn="l" rtl="0">
                        <a:lnSpc>
                          <a:spcPct val="100000"/>
                        </a:lnSpc>
                        <a:spcBef>
                          <a:spcPts val="0"/>
                        </a:spcBef>
                        <a:spcAft>
                          <a:spcPts val="0"/>
                        </a:spcAft>
                        <a:buClr>
                          <a:srgbClr val="FFFFFF"/>
                        </a:buClr>
                        <a:buSzPts val="1800"/>
                        <a:buFont typeface="Arial"/>
                        <a:buNone/>
                      </a:pPr>
                      <a:r>
                        <a:rPr lang="en-GB" sz="1800" b="1" i="0" u="none" strike="noStrike" cap="none" dirty="0">
                          <a:solidFill>
                            <a:srgbClr val="FFFFFF"/>
                          </a:solidFill>
                          <a:latin typeface="Arial"/>
                          <a:ea typeface="Arial"/>
                          <a:cs typeface="Arial"/>
                          <a:sym typeface="Arial"/>
                        </a:rPr>
                        <a:t>Aspect</a:t>
                      </a:r>
                      <a:endParaRPr sz="1400" u="none" strike="noStrike" cap="none" dirty="0"/>
                    </a:p>
                  </a:txBody>
                  <a:tcPr marL="91450" marR="91450" marT="45700" marB="457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003896"/>
                    </a:solidFill>
                  </a:tcPr>
                </a:tc>
                <a:tc>
                  <a:txBody>
                    <a:bodyPr/>
                    <a:lstStyle/>
                    <a:p>
                      <a:pPr marL="0" marR="0" lvl="0" indent="0" algn="l" rtl="0">
                        <a:lnSpc>
                          <a:spcPct val="100000"/>
                        </a:lnSpc>
                        <a:spcBef>
                          <a:spcPts val="0"/>
                        </a:spcBef>
                        <a:spcAft>
                          <a:spcPts val="0"/>
                        </a:spcAft>
                        <a:buClr>
                          <a:srgbClr val="FFFFFF"/>
                        </a:buClr>
                        <a:buSzPts val="1800"/>
                        <a:buFont typeface="Arial"/>
                        <a:buNone/>
                      </a:pPr>
                      <a:r>
                        <a:rPr lang="en-GB" sz="1800" b="1" i="0" u="none" strike="noStrike" cap="none">
                          <a:solidFill>
                            <a:srgbClr val="FFFFFF"/>
                          </a:solidFill>
                          <a:latin typeface="Arial"/>
                          <a:ea typeface="Arial"/>
                          <a:cs typeface="Arial"/>
                          <a:sym typeface="Arial"/>
                        </a:rPr>
                        <a:t>Punitive Approach</a:t>
                      </a:r>
                      <a:endParaRPr sz="1400" u="none" strike="noStrike" cap="none"/>
                    </a:p>
                  </a:txBody>
                  <a:tcPr marL="91450" marR="91450" marT="45700" marB="457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003896"/>
                    </a:solidFill>
                  </a:tcPr>
                </a:tc>
                <a:extLst>
                  <a:ext uri="{0D108BD9-81ED-4DB2-BD59-A6C34878D82A}">
                    <a16:rowId xmlns:a16="http://schemas.microsoft.com/office/drawing/2014/main" val="10000"/>
                  </a:ext>
                </a:extLst>
              </a:tr>
              <a:tr h="1189050">
                <a:tc>
                  <a:txBody>
                    <a:bodyPr/>
                    <a:lstStyle/>
                    <a:p>
                      <a:pPr marL="0" marR="0" lvl="0" indent="0" algn="l" rtl="0">
                        <a:lnSpc>
                          <a:spcPct val="100000"/>
                        </a:lnSpc>
                        <a:spcBef>
                          <a:spcPts val="0"/>
                        </a:spcBef>
                        <a:spcAft>
                          <a:spcPts val="0"/>
                        </a:spcAft>
                        <a:buClr>
                          <a:schemeClr val="dk1"/>
                        </a:buClr>
                        <a:buSzPts val="1800"/>
                        <a:buFont typeface="Arial"/>
                        <a:buNone/>
                      </a:pPr>
                      <a:r>
                        <a:rPr lang="en-GB" sz="1800" b="0" i="0" u="none" strike="noStrike" cap="none">
                          <a:solidFill>
                            <a:schemeClr val="dk1"/>
                          </a:solidFill>
                          <a:latin typeface="Arial"/>
                          <a:ea typeface="Arial"/>
                          <a:cs typeface="Arial"/>
                          <a:sym typeface="Arial"/>
                        </a:rPr>
                        <a:t>Basic principles </a:t>
                      </a:r>
                      <a:endParaRPr sz="1400" u="none" strike="noStrike" cap="none"/>
                    </a:p>
                  </a:txBody>
                  <a:tcPr marL="91450" marR="91450" marT="45700" marB="457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800"/>
                        <a:buFont typeface="Arial"/>
                        <a:buNone/>
                      </a:pPr>
                      <a:r>
                        <a:rPr lang="en-GB" sz="1800" b="0" i="0" u="none" strike="noStrike" cap="none" dirty="0">
                          <a:solidFill>
                            <a:schemeClr val="dk1"/>
                          </a:solidFill>
                          <a:latin typeface="Arial"/>
                          <a:ea typeface="Arial"/>
                          <a:cs typeface="Arial"/>
                          <a:sym typeface="Arial"/>
                        </a:rPr>
                        <a:t>Performance can never be below required standards. Financial or other punishments will prevent recurrence of problems. The provider must resolve their problems alone.</a:t>
                      </a:r>
                      <a:endParaRPr sz="1800" b="0" i="0" u="none" strike="noStrike" cap="none" dirty="0">
                        <a:solidFill>
                          <a:schemeClr val="dk1"/>
                        </a:solidFill>
                        <a:latin typeface="Calibri"/>
                        <a:ea typeface="Calibri"/>
                        <a:cs typeface="Calibri"/>
                        <a:sym typeface="Calibri"/>
                      </a:endParaRPr>
                    </a:p>
                  </a:txBody>
                  <a:tcPr marL="91450" marR="91450" marT="45700" marB="457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914400">
                <a:tc>
                  <a:txBody>
                    <a:bodyPr/>
                    <a:lstStyle/>
                    <a:p>
                      <a:pPr marL="0" marR="0" lvl="0" indent="0" algn="l" rtl="0">
                        <a:lnSpc>
                          <a:spcPct val="100000"/>
                        </a:lnSpc>
                        <a:spcBef>
                          <a:spcPts val="0"/>
                        </a:spcBef>
                        <a:spcAft>
                          <a:spcPts val="0"/>
                        </a:spcAft>
                        <a:buClr>
                          <a:schemeClr val="dk1"/>
                        </a:buClr>
                        <a:buSzPts val="1800"/>
                        <a:buFont typeface="Arial"/>
                        <a:buNone/>
                      </a:pPr>
                      <a:r>
                        <a:rPr lang="en-GB" sz="1800" b="0" i="0" u="none" strike="noStrike" cap="none">
                          <a:solidFill>
                            <a:schemeClr val="dk1"/>
                          </a:solidFill>
                          <a:latin typeface="Arial"/>
                          <a:ea typeface="Arial"/>
                          <a:cs typeface="Arial"/>
                          <a:sym typeface="Arial"/>
                        </a:rPr>
                        <a:t>In practice</a:t>
                      </a:r>
                      <a:endParaRPr sz="1400" u="none" strike="noStrike" cap="none"/>
                    </a:p>
                  </a:txBody>
                  <a:tcPr marL="91450" marR="91450" marT="45700" marB="457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800"/>
                        <a:buFont typeface="Arial"/>
                        <a:buNone/>
                      </a:pPr>
                      <a:r>
                        <a:rPr lang="en-GB" sz="1800" b="0" i="0" u="none" strike="noStrike" cap="none">
                          <a:solidFill>
                            <a:schemeClr val="dk1"/>
                          </a:solidFill>
                          <a:latin typeface="Arial"/>
                          <a:ea typeface="Arial"/>
                          <a:cs typeface="Arial"/>
                          <a:sym typeface="Arial"/>
                        </a:rPr>
                        <a:t>The threat or implementation of fine or restriction of new business. Suspension from accredited list. The contract must contain explicit powers.</a:t>
                      </a:r>
                      <a:endParaRPr sz="1400" u="none" strike="noStrike" cap="none"/>
                    </a:p>
                  </a:txBody>
                  <a:tcPr marL="91450" marR="91450" marT="45700" marB="457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914400">
                <a:tc>
                  <a:txBody>
                    <a:bodyPr/>
                    <a:lstStyle/>
                    <a:p>
                      <a:pPr marL="0" marR="0" lvl="0" indent="0" algn="l" rtl="0">
                        <a:lnSpc>
                          <a:spcPct val="100000"/>
                        </a:lnSpc>
                        <a:spcBef>
                          <a:spcPts val="0"/>
                        </a:spcBef>
                        <a:spcAft>
                          <a:spcPts val="0"/>
                        </a:spcAft>
                        <a:buClr>
                          <a:schemeClr val="dk1"/>
                        </a:buClr>
                        <a:buSzPts val="1800"/>
                        <a:buFont typeface="Arial"/>
                        <a:buNone/>
                      </a:pPr>
                      <a:r>
                        <a:rPr lang="en-GB" sz="1800" b="0" i="0" u="none" strike="noStrike" cap="none">
                          <a:solidFill>
                            <a:schemeClr val="dk1"/>
                          </a:solidFill>
                          <a:latin typeface="Arial"/>
                          <a:ea typeface="Arial"/>
                          <a:cs typeface="Arial"/>
                          <a:sym typeface="Arial"/>
                        </a:rPr>
                        <a:t>Benefits</a:t>
                      </a:r>
                      <a:endParaRPr sz="1400" u="none" strike="noStrike" cap="none"/>
                    </a:p>
                  </a:txBody>
                  <a:tcPr marL="91450" marR="91450" marT="45700" marB="457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800"/>
                        <a:buFont typeface="Arial"/>
                        <a:buNone/>
                      </a:pPr>
                      <a:r>
                        <a:rPr lang="en-GB" sz="1800" b="0" i="0" u="none" strike="noStrike" cap="none">
                          <a:solidFill>
                            <a:schemeClr val="dk1"/>
                          </a:solidFill>
                          <a:latin typeface="Arial"/>
                          <a:ea typeface="Arial"/>
                          <a:cs typeface="Arial"/>
                          <a:sym typeface="Arial"/>
                        </a:rPr>
                        <a:t>Clear relationship between performance and payments. Shows purchaser’s serious intent from the outset.</a:t>
                      </a:r>
                      <a:endParaRPr sz="1400" u="none" strike="noStrike" cap="none"/>
                    </a:p>
                  </a:txBody>
                  <a:tcPr marL="91450" marR="91450" marT="45700" marB="457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914400">
                <a:tc>
                  <a:txBody>
                    <a:bodyPr/>
                    <a:lstStyle/>
                    <a:p>
                      <a:pPr marL="0" marR="0" lvl="0" indent="0" algn="l" rtl="0">
                        <a:lnSpc>
                          <a:spcPct val="100000"/>
                        </a:lnSpc>
                        <a:spcBef>
                          <a:spcPts val="0"/>
                        </a:spcBef>
                        <a:spcAft>
                          <a:spcPts val="0"/>
                        </a:spcAft>
                        <a:buClr>
                          <a:schemeClr val="dk1"/>
                        </a:buClr>
                        <a:buSzPts val="1800"/>
                        <a:buFont typeface="Arial"/>
                        <a:buNone/>
                      </a:pPr>
                      <a:r>
                        <a:rPr lang="en-GB" sz="1800" b="0" i="0" u="none" strike="noStrike" cap="none">
                          <a:solidFill>
                            <a:schemeClr val="dk1"/>
                          </a:solidFill>
                          <a:latin typeface="Arial"/>
                          <a:ea typeface="Arial"/>
                          <a:cs typeface="Arial"/>
                          <a:sym typeface="Arial"/>
                        </a:rPr>
                        <a:t>Risks</a:t>
                      </a:r>
                      <a:endParaRPr sz="1400" u="none" strike="noStrike" cap="none"/>
                    </a:p>
                  </a:txBody>
                  <a:tcPr marL="91450" marR="91450" marT="45700" marB="457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800"/>
                        <a:buFont typeface="Arial"/>
                        <a:buNone/>
                      </a:pPr>
                      <a:r>
                        <a:rPr lang="en-GB" sz="1800" b="0" i="0" u="none" strike="noStrike" cap="none" dirty="0">
                          <a:solidFill>
                            <a:schemeClr val="dk1"/>
                          </a:solidFill>
                          <a:latin typeface="Arial"/>
                          <a:ea typeface="Arial"/>
                          <a:cs typeface="Arial"/>
                          <a:sym typeface="Arial"/>
                        </a:rPr>
                        <a:t>Judgements open to legal challenge. Purchaser may be drawn into terminating contract sooner than they would want.</a:t>
                      </a:r>
                      <a:endParaRPr sz="1400" u="none" strike="noStrike" cap="none" dirty="0"/>
                    </a:p>
                  </a:txBody>
                  <a:tcPr marL="91450" marR="91450" marT="45700" marB="45700">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sp>
        <p:nvSpPr>
          <p:cNvPr id="6" name="TextBox 5">
            <a:extLst>
              <a:ext uri="{FF2B5EF4-FFF2-40B4-BE49-F238E27FC236}">
                <a16:creationId xmlns:a16="http://schemas.microsoft.com/office/drawing/2014/main" id="{57160D40-EA8B-8895-5AE7-9897CA587799}"/>
              </a:ext>
            </a:extLst>
          </p:cNvPr>
          <p:cNvSpPr txBox="1"/>
          <p:nvPr/>
        </p:nvSpPr>
        <p:spPr>
          <a:xfrm>
            <a:off x="3986212" y="6194459"/>
            <a:ext cx="1171575" cy="369332"/>
          </a:xfrm>
          <a:prstGeom prst="rect">
            <a:avLst/>
          </a:prstGeom>
          <a:noFill/>
        </p:spPr>
        <p:txBody>
          <a:bodyPr wrap="square">
            <a:spAutoFit/>
          </a:bodyPr>
          <a:lstStyle/>
          <a:p>
            <a:r>
              <a:rPr lang="en-GB" dirty="0">
                <a:latin typeface="Arial" panose="020B0604020202020204" pitchFamily="34" charset="0"/>
                <a:cs typeface="Arial" panose="020B0604020202020204" pitchFamily="34" charset="0"/>
              </a:rPr>
              <a:t>Gosling</a:t>
            </a:r>
          </a:p>
        </p:txBody>
      </p:sp>
    </p:spTree>
    <p:extLst>
      <p:ext uri="{BB962C8B-B14F-4D97-AF65-F5344CB8AC3E}">
        <p14:creationId xmlns:p14="http://schemas.microsoft.com/office/powerpoint/2010/main" val="2739348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339DAB-A93B-6C19-572F-C8FBA734FBE9}"/>
              </a:ext>
            </a:extLst>
          </p:cNvPr>
          <p:cNvSpPr>
            <a:spLocks noGrp="1"/>
          </p:cNvSpPr>
          <p:nvPr>
            <p:ph type="title"/>
          </p:nvPr>
        </p:nvSpPr>
        <p:spPr/>
        <p:txBody>
          <a:bodyPr/>
          <a:lstStyle/>
          <a:p>
            <a:r>
              <a:rPr lang="en-GB" dirty="0"/>
              <a:t>What determines your approach?</a:t>
            </a:r>
          </a:p>
        </p:txBody>
      </p:sp>
      <p:sp>
        <p:nvSpPr>
          <p:cNvPr id="3" name="Text Placeholder 2">
            <a:extLst>
              <a:ext uri="{FF2B5EF4-FFF2-40B4-BE49-F238E27FC236}">
                <a16:creationId xmlns:a16="http://schemas.microsoft.com/office/drawing/2014/main" id="{571D687F-6B6B-5270-3D35-B8AA0C079D0B}"/>
              </a:ext>
            </a:extLst>
          </p:cNvPr>
          <p:cNvSpPr>
            <a:spLocks noGrp="1"/>
          </p:cNvSpPr>
          <p:nvPr>
            <p:ph type="body" sz="quarter" idx="10"/>
          </p:nvPr>
        </p:nvSpPr>
        <p:spPr/>
        <p:txBody>
          <a:bodyPr>
            <a:noAutofit/>
          </a:bodyPr>
          <a:lstStyle/>
          <a:p>
            <a:r>
              <a:rPr lang="en-GB" dirty="0"/>
              <a:t>The seriousness of the matter</a:t>
            </a:r>
          </a:p>
          <a:p>
            <a:endParaRPr lang="en-GB" dirty="0"/>
          </a:p>
          <a:p>
            <a:r>
              <a:rPr lang="en-GB" dirty="0"/>
              <a:t>The risk(s) involved</a:t>
            </a:r>
          </a:p>
          <a:p>
            <a:endParaRPr lang="en-GB" dirty="0"/>
          </a:p>
          <a:p>
            <a:r>
              <a:rPr lang="en-GB" dirty="0"/>
              <a:t>Has the contract been breached?</a:t>
            </a:r>
          </a:p>
          <a:p>
            <a:endParaRPr lang="en-GB" dirty="0"/>
          </a:p>
          <a:p>
            <a:r>
              <a:rPr lang="en-GB" dirty="0"/>
              <a:t>The relationship with the provider</a:t>
            </a:r>
          </a:p>
          <a:p>
            <a:endParaRPr lang="en-GB" dirty="0"/>
          </a:p>
          <a:p>
            <a:r>
              <a:rPr lang="en-GB" dirty="0"/>
              <a:t>The providers response to poor performance</a:t>
            </a:r>
          </a:p>
        </p:txBody>
      </p:sp>
    </p:spTree>
    <p:extLst>
      <p:ext uri="{BB962C8B-B14F-4D97-AF65-F5344CB8AC3E}">
        <p14:creationId xmlns:p14="http://schemas.microsoft.com/office/powerpoint/2010/main" val="20105429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44698B-5FCC-2B00-F974-775F550D7FC9}"/>
              </a:ext>
            </a:extLst>
          </p:cNvPr>
          <p:cNvSpPr>
            <a:spLocks noGrp="1"/>
          </p:cNvSpPr>
          <p:nvPr>
            <p:ph type="title"/>
          </p:nvPr>
        </p:nvSpPr>
        <p:spPr/>
        <p:txBody>
          <a:bodyPr/>
          <a:lstStyle/>
          <a:p>
            <a:r>
              <a:rPr lang="en-GB" dirty="0"/>
              <a:t>Getting it right</a:t>
            </a:r>
          </a:p>
        </p:txBody>
      </p:sp>
      <p:sp>
        <p:nvSpPr>
          <p:cNvPr id="3" name="Text Placeholder 2">
            <a:extLst>
              <a:ext uri="{FF2B5EF4-FFF2-40B4-BE49-F238E27FC236}">
                <a16:creationId xmlns:a16="http://schemas.microsoft.com/office/drawing/2014/main" id="{6C07146A-2B4F-97A8-14C6-AAA2EE8FA946}"/>
              </a:ext>
            </a:extLst>
          </p:cNvPr>
          <p:cNvSpPr>
            <a:spLocks noGrp="1"/>
          </p:cNvSpPr>
          <p:nvPr>
            <p:ph type="body" sz="quarter" idx="10"/>
          </p:nvPr>
        </p:nvSpPr>
        <p:spPr/>
        <p:txBody>
          <a:bodyPr>
            <a:noAutofit/>
          </a:bodyPr>
          <a:lstStyle/>
          <a:p>
            <a:r>
              <a:rPr lang="en-GB" dirty="0"/>
              <a:t>Be seen to be consistent, equitable and objective</a:t>
            </a:r>
          </a:p>
          <a:p>
            <a:r>
              <a:rPr lang="en-GB" dirty="0"/>
              <a:t>Work with providers to set up and manage the process</a:t>
            </a:r>
          </a:p>
          <a:p>
            <a:r>
              <a:rPr lang="en-GB" dirty="0"/>
              <a:t>Meet with providers or review monitoring information from providers regularly</a:t>
            </a:r>
          </a:p>
          <a:p>
            <a:r>
              <a:rPr lang="en-GB" dirty="0"/>
              <a:t>Review what matters and demonstrate that data is used</a:t>
            </a:r>
          </a:p>
        </p:txBody>
      </p:sp>
      <p:pic>
        <p:nvPicPr>
          <p:cNvPr id="5" name="Picture 2">
            <a:extLst>
              <a:ext uri="{FF2B5EF4-FFF2-40B4-BE49-F238E27FC236}">
                <a16:creationId xmlns:a16="http://schemas.microsoft.com/office/drawing/2014/main" id="{A6FC6DFB-BBFD-CD61-0647-C0E5EF1CC913}"/>
              </a:ext>
              <a:ext uri="{C183D7F6-B498-43B3-948B-1728B52AA6E4}">
                <adec:decorative xmlns:adec="http://schemas.microsoft.com/office/drawing/2017/decorative" val="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930587"/>
            <a:ext cx="4111625" cy="30196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662034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119071-E9D4-32EC-A67D-9C575E2DD5C2}"/>
              </a:ext>
            </a:extLst>
          </p:cNvPr>
          <p:cNvSpPr>
            <a:spLocks noGrp="1"/>
          </p:cNvSpPr>
          <p:nvPr>
            <p:ph type="title"/>
          </p:nvPr>
        </p:nvSpPr>
        <p:spPr/>
        <p:txBody>
          <a:bodyPr/>
          <a:lstStyle/>
          <a:p>
            <a:r>
              <a:rPr lang="en-GB" dirty="0"/>
              <a:t>Managing poor performance</a:t>
            </a:r>
          </a:p>
        </p:txBody>
      </p:sp>
      <p:sp>
        <p:nvSpPr>
          <p:cNvPr id="3" name="Text Placeholder 2">
            <a:extLst>
              <a:ext uri="{FF2B5EF4-FFF2-40B4-BE49-F238E27FC236}">
                <a16:creationId xmlns:a16="http://schemas.microsoft.com/office/drawing/2014/main" id="{0144FE42-B31C-0BB7-F2FE-DD7688BBD0CD}"/>
              </a:ext>
            </a:extLst>
          </p:cNvPr>
          <p:cNvSpPr>
            <a:spLocks noGrp="1"/>
          </p:cNvSpPr>
          <p:nvPr>
            <p:ph type="body" sz="quarter" idx="10"/>
          </p:nvPr>
        </p:nvSpPr>
        <p:spPr/>
        <p:txBody>
          <a:bodyPr/>
          <a:lstStyle/>
          <a:p>
            <a:pPr marL="0" indent="0">
              <a:buNone/>
            </a:pPr>
            <a:endParaRPr lang="en-GB" dirty="0"/>
          </a:p>
          <a:p>
            <a:pPr marL="0" indent="0">
              <a:buNone/>
            </a:pPr>
            <a:endParaRPr lang="en-GB" dirty="0"/>
          </a:p>
          <a:p>
            <a:pPr marL="0" indent="0">
              <a:buNone/>
            </a:pPr>
            <a:r>
              <a:rPr lang="en-GB" dirty="0"/>
              <a:t>What arrangements do you have put in place to be able to respond robustly to poor contractual performance?</a:t>
            </a:r>
          </a:p>
          <a:p>
            <a:pPr marL="0" indent="0">
              <a:buNone/>
            </a:pPr>
            <a:endParaRPr lang="en-GB" dirty="0"/>
          </a:p>
        </p:txBody>
      </p:sp>
    </p:spTree>
    <p:extLst>
      <p:ext uri="{BB962C8B-B14F-4D97-AF65-F5344CB8AC3E}">
        <p14:creationId xmlns:p14="http://schemas.microsoft.com/office/powerpoint/2010/main" val="25760753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03EAC5-8F4A-B3F3-F2B0-928623C43A77}"/>
              </a:ext>
            </a:extLst>
          </p:cNvPr>
          <p:cNvSpPr>
            <a:spLocks noGrp="1"/>
          </p:cNvSpPr>
          <p:nvPr>
            <p:ph type="title"/>
          </p:nvPr>
        </p:nvSpPr>
        <p:spPr>
          <a:xfrm>
            <a:off x="755650" y="478875"/>
            <a:ext cx="7632700" cy="1089529"/>
          </a:xfrm>
        </p:spPr>
        <p:txBody>
          <a:bodyPr/>
          <a:lstStyle/>
          <a:p>
            <a:r>
              <a:rPr lang="en-GB" dirty="0"/>
              <a:t>Why is monitoring and review important?</a:t>
            </a:r>
          </a:p>
        </p:txBody>
      </p:sp>
      <p:sp>
        <p:nvSpPr>
          <p:cNvPr id="3" name="Text Placeholder 2">
            <a:extLst>
              <a:ext uri="{FF2B5EF4-FFF2-40B4-BE49-F238E27FC236}">
                <a16:creationId xmlns:a16="http://schemas.microsoft.com/office/drawing/2014/main" id="{7D87CBC1-CF76-9121-4010-9528728798BD}"/>
              </a:ext>
            </a:extLst>
          </p:cNvPr>
          <p:cNvSpPr>
            <a:spLocks noGrp="1"/>
          </p:cNvSpPr>
          <p:nvPr>
            <p:ph type="body" sz="quarter" idx="10"/>
          </p:nvPr>
        </p:nvSpPr>
        <p:spPr>
          <a:xfrm>
            <a:off x="770750" y="1686523"/>
            <a:ext cx="7617600" cy="3793527"/>
          </a:xfrm>
        </p:spPr>
        <p:txBody>
          <a:bodyPr>
            <a:noAutofit/>
          </a:bodyPr>
          <a:lstStyle/>
          <a:p>
            <a:pPr marL="0" indent="0">
              <a:buNone/>
            </a:pPr>
            <a:r>
              <a:rPr lang="en-GB" dirty="0"/>
              <a:t>Having good quality information and analysis to:</a:t>
            </a:r>
          </a:p>
          <a:p>
            <a:r>
              <a:rPr lang="en-GB" dirty="0"/>
              <a:t>Judge efficiency and effectiveness</a:t>
            </a:r>
          </a:p>
          <a:p>
            <a:r>
              <a:rPr lang="en-GB" dirty="0"/>
              <a:t>To provide challenge and look for continuous improvement</a:t>
            </a:r>
          </a:p>
          <a:p>
            <a:pPr marL="0" indent="0">
              <a:buNone/>
            </a:pPr>
            <a:endParaRPr lang="en-GB" dirty="0"/>
          </a:p>
          <a:p>
            <a:pPr marL="0" indent="0">
              <a:buNone/>
            </a:pPr>
            <a:r>
              <a:rPr lang="en-GB" dirty="0"/>
              <a:t>Making decisions about inefficient, ineffective and unsustainable services:</a:t>
            </a:r>
          </a:p>
          <a:p>
            <a:r>
              <a:rPr lang="en-GB" dirty="0"/>
              <a:t>Supporting and challenging</a:t>
            </a:r>
          </a:p>
          <a:p>
            <a:r>
              <a:rPr lang="en-GB" dirty="0"/>
              <a:t>Decommissioning and finding other provision</a:t>
            </a:r>
          </a:p>
          <a:p>
            <a:pPr marL="0" indent="0">
              <a:buNone/>
            </a:pPr>
            <a:endParaRPr lang="en-GB" dirty="0"/>
          </a:p>
        </p:txBody>
      </p:sp>
    </p:spTree>
    <p:extLst>
      <p:ext uri="{BB962C8B-B14F-4D97-AF65-F5344CB8AC3E}">
        <p14:creationId xmlns:p14="http://schemas.microsoft.com/office/powerpoint/2010/main" val="336014387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06227E1-A60A-177C-E809-B2D6B98695F9}"/>
              </a:ext>
            </a:extLst>
          </p:cNvPr>
          <p:cNvSpPr>
            <a:spLocks noGrp="1"/>
          </p:cNvSpPr>
          <p:nvPr>
            <p:ph type="title"/>
          </p:nvPr>
        </p:nvSpPr>
        <p:spPr>
          <a:xfrm>
            <a:off x="755650" y="478875"/>
            <a:ext cx="7632700" cy="1089529"/>
          </a:xfrm>
        </p:spPr>
        <p:txBody>
          <a:bodyPr/>
          <a:lstStyle/>
          <a:p>
            <a:r>
              <a:rPr lang="en-GB" dirty="0"/>
              <a:t>Your current organisational approach</a:t>
            </a:r>
          </a:p>
        </p:txBody>
      </p:sp>
      <p:sp>
        <p:nvSpPr>
          <p:cNvPr id="7" name="Text Placeholder 6">
            <a:extLst>
              <a:ext uri="{FF2B5EF4-FFF2-40B4-BE49-F238E27FC236}">
                <a16:creationId xmlns:a16="http://schemas.microsoft.com/office/drawing/2014/main" id="{4A7ADFD0-B653-DCE3-DDCE-32C00E60E9AF}"/>
              </a:ext>
            </a:extLst>
          </p:cNvPr>
          <p:cNvSpPr>
            <a:spLocks noGrp="1"/>
          </p:cNvSpPr>
          <p:nvPr>
            <p:ph type="body" sz="quarter" idx="11"/>
          </p:nvPr>
        </p:nvSpPr>
        <p:spPr>
          <a:xfrm>
            <a:off x="3522039" y="1543648"/>
            <a:ext cx="5006306" cy="3793527"/>
          </a:xfrm>
        </p:spPr>
        <p:txBody>
          <a:bodyPr>
            <a:noAutofit/>
          </a:bodyPr>
          <a:lstStyle/>
          <a:p>
            <a:pPr marL="0" indent="0">
              <a:buNone/>
            </a:pPr>
            <a:r>
              <a:rPr lang="en-GB" sz="2000" dirty="0"/>
              <a:t>Consider your local approach to monitoring and review…</a:t>
            </a:r>
          </a:p>
          <a:p>
            <a:r>
              <a:rPr lang="en-GB" sz="2000" dirty="0"/>
              <a:t>Are you looking at the right measures?</a:t>
            </a:r>
          </a:p>
          <a:p>
            <a:r>
              <a:rPr lang="en-GB" sz="2000" dirty="0"/>
              <a:t>What are your monitoring arrangements? </a:t>
            </a:r>
          </a:p>
          <a:p>
            <a:r>
              <a:rPr lang="en-GB" sz="2000" dirty="0"/>
              <a:t>How do they relate to your contract management processes?</a:t>
            </a:r>
          </a:p>
          <a:p>
            <a:r>
              <a:rPr lang="en-GB" sz="2000" dirty="0"/>
              <a:t>What action, of any, takes place?</a:t>
            </a:r>
          </a:p>
          <a:p>
            <a:endParaRPr lang="en-GB" sz="2000" dirty="0"/>
          </a:p>
          <a:p>
            <a:pPr marL="0" indent="0">
              <a:buNone/>
            </a:pPr>
            <a:r>
              <a:rPr lang="en-GB" sz="2000" dirty="0"/>
              <a:t>Identify 2 key areas for improvement</a:t>
            </a:r>
          </a:p>
          <a:p>
            <a:endParaRPr lang="en-GB" sz="2000" dirty="0"/>
          </a:p>
        </p:txBody>
      </p:sp>
      <p:grpSp>
        <p:nvGrpSpPr>
          <p:cNvPr id="8" name="Google Shape;275;p21" descr="Contract management principles flow chart">
            <a:extLst>
              <a:ext uri="{FF2B5EF4-FFF2-40B4-BE49-F238E27FC236}">
                <a16:creationId xmlns:a16="http://schemas.microsoft.com/office/drawing/2014/main" id="{D2DA3300-CA5A-1092-28D3-C78D3525B6F6}"/>
              </a:ext>
            </a:extLst>
          </p:cNvPr>
          <p:cNvGrpSpPr/>
          <p:nvPr/>
        </p:nvGrpSpPr>
        <p:grpSpPr>
          <a:xfrm>
            <a:off x="767746" y="1520826"/>
            <a:ext cx="2371065" cy="4921136"/>
            <a:chOff x="604509" y="0"/>
            <a:chExt cx="2371065" cy="4921136"/>
          </a:xfrm>
        </p:grpSpPr>
        <p:sp>
          <p:nvSpPr>
            <p:cNvPr id="9" name="Google Shape;276;p21">
              <a:extLst>
                <a:ext uri="{FF2B5EF4-FFF2-40B4-BE49-F238E27FC236}">
                  <a16:creationId xmlns:a16="http://schemas.microsoft.com/office/drawing/2014/main" id="{508BF4EB-E98C-5F21-0A44-B3C59917FACC}"/>
                </a:ext>
              </a:extLst>
            </p:cNvPr>
            <p:cNvSpPr/>
            <p:nvPr/>
          </p:nvSpPr>
          <p:spPr>
            <a:xfrm>
              <a:off x="1120003" y="0"/>
              <a:ext cx="1855571" cy="1855760"/>
            </a:xfrm>
            <a:custGeom>
              <a:avLst/>
              <a:gdLst/>
              <a:ahLst/>
              <a:cxnLst/>
              <a:rect l="l" t="t" r="r" b="b"/>
              <a:pathLst>
                <a:path w="120000" h="120000" extrusionOk="0">
                  <a:moveTo>
                    <a:pt x="8412" y="60000"/>
                  </a:moveTo>
                  <a:lnTo>
                    <a:pt x="8412" y="60000"/>
                  </a:lnTo>
                  <a:cubicBezTo>
                    <a:pt x="8412" y="32962"/>
                    <a:pt x="29287" y="10511"/>
                    <a:pt x="56253" y="8547"/>
                  </a:cubicBezTo>
                  <a:cubicBezTo>
                    <a:pt x="83219" y="6584"/>
                    <a:pt x="107127" y="25773"/>
                    <a:pt x="111044" y="52526"/>
                  </a:cubicBezTo>
                  <a:cubicBezTo>
                    <a:pt x="114961" y="79279"/>
                    <a:pt x="97558" y="104517"/>
                    <a:pt x="71161" y="110367"/>
                  </a:cubicBezTo>
                  <a:lnTo>
                    <a:pt x="70592" y="118429"/>
                  </a:lnTo>
                  <a:lnTo>
                    <a:pt x="56830" y="104890"/>
                  </a:lnTo>
                  <a:lnTo>
                    <a:pt x="72705" y="88507"/>
                  </a:lnTo>
                  <a:lnTo>
                    <a:pt x="72144" y="96444"/>
                  </a:lnTo>
                  <a:cubicBezTo>
                    <a:pt x="90761" y="90239"/>
                    <a:pt x="101708" y="71000"/>
                    <a:pt x="97532" y="51825"/>
                  </a:cubicBezTo>
                  <a:cubicBezTo>
                    <a:pt x="93356" y="32650"/>
                    <a:pt x="75400" y="19706"/>
                    <a:pt x="55889" y="21806"/>
                  </a:cubicBezTo>
                  <a:cubicBezTo>
                    <a:pt x="36379" y="23907"/>
                    <a:pt x="21588" y="40376"/>
                    <a:pt x="21588" y="60000"/>
                  </a:cubicBezTo>
                  <a:close/>
                </a:path>
              </a:pathLst>
            </a:custGeom>
            <a:gradFill>
              <a:gsLst>
                <a:gs pos="0">
                  <a:srgbClr val="4757A3"/>
                </a:gs>
                <a:gs pos="50000">
                  <a:srgbClr val="00369D"/>
                </a:gs>
                <a:gs pos="100000">
                  <a:srgbClr val="002D90"/>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 name="Google Shape;277;p21">
              <a:extLst>
                <a:ext uri="{FF2B5EF4-FFF2-40B4-BE49-F238E27FC236}">
                  <a16:creationId xmlns:a16="http://schemas.microsoft.com/office/drawing/2014/main" id="{99C9AA9E-E09B-7A5E-2A92-89E44BFB497F}"/>
                </a:ext>
              </a:extLst>
            </p:cNvPr>
            <p:cNvSpPr/>
            <p:nvPr/>
          </p:nvSpPr>
          <p:spPr>
            <a:xfrm>
              <a:off x="1529684" y="671735"/>
              <a:ext cx="1035514" cy="517703"/>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 name="Google Shape;278;p21">
              <a:extLst>
                <a:ext uri="{FF2B5EF4-FFF2-40B4-BE49-F238E27FC236}">
                  <a16:creationId xmlns:a16="http://schemas.microsoft.com/office/drawing/2014/main" id="{8D91739E-913F-A386-C30D-B27ECDA7443D}"/>
                </a:ext>
              </a:extLst>
            </p:cNvPr>
            <p:cNvSpPr txBox="1"/>
            <p:nvPr/>
          </p:nvSpPr>
          <p:spPr>
            <a:xfrm>
              <a:off x="1529684" y="671735"/>
              <a:ext cx="1035514" cy="517703"/>
            </a:xfrm>
            <a:prstGeom prst="rect">
              <a:avLst/>
            </a:prstGeom>
            <a:noFill/>
            <a:ln>
              <a:noFill/>
            </a:ln>
          </p:spPr>
          <p:txBody>
            <a:bodyPr spcFirstLastPara="1" wrap="square" lIns="7600" tIns="7600" rIns="7600" bIns="7600" anchor="ctr" anchorCtr="0">
              <a:noAutofit/>
            </a:bodyPr>
            <a:lstStyle/>
            <a:p>
              <a:pPr marL="0" marR="0" lvl="0" indent="0" algn="ctr" rtl="0">
                <a:lnSpc>
                  <a:spcPct val="90000"/>
                </a:lnSpc>
                <a:spcBef>
                  <a:spcPts val="0"/>
                </a:spcBef>
                <a:spcAft>
                  <a:spcPts val="0"/>
                </a:spcAft>
                <a:buClr>
                  <a:schemeClr val="dk1"/>
                </a:buClr>
                <a:buSzPts val="1200"/>
                <a:buFont typeface="Arial"/>
                <a:buNone/>
              </a:pPr>
              <a:r>
                <a:rPr lang="en-GB" sz="1400" b="1" i="0" u="none" strike="noStrike" cap="none" dirty="0">
                  <a:solidFill>
                    <a:schemeClr val="dk1"/>
                  </a:solidFill>
                  <a:latin typeface="Arial"/>
                  <a:ea typeface="Arial"/>
                  <a:cs typeface="Arial"/>
                  <a:sym typeface="Arial"/>
                </a:rPr>
                <a:t>Measures</a:t>
              </a:r>
              <a:endParaRPr sz="1400" b="0" i="0" u="none" strike="noStrike" cap="none" dirty="0">
                <a:solidFill>
                  <a:srgbClr val="000000"/>
                </a:solidFill>
                <a:latin typeface="Arial"/>
                <a:ea typeface="Arial"/>
                <a:cs typeface="Arial"/>
                <a:sym typeface="Arial"/>
              </a:endParaRPr>
            </a:p>
          </p:txBody>
        </p:sp>
        <p:sp>
          <p:nvSpPr>
            <p:cNvPr id="12" name="Google Shape;279;p21">
              <a:extLst>
                <a:ext uri="{FF2B5EF4-FFF2-40B4-BE49-F238E27FC236}">
                  <a16:creationId xmlns:a16="http://schemas.microsoft.com/office/drawing/2014/main" id="{4C144390-C4CD-D41B-92FC-1FDC6C949DB0}"/>
                </a:ext>
              </a:extLst>
            </p:cNvPr>
            <p:cNvSpPr/>
            <p:nvPr/>
          </p:nvSpPr>
          <p:spPr>
            <a:xfrm>
              <a:off x="604509" y="1066410"/>
              <a:ext cx="1855571" cy="1855760"/>
            </a:xfrm>
            <a:custGeom>
              <a:avLst/>
              <a:gdLst/>
              <a:ahLst/>
              <a:cxnLst/>
              <a:rect l="l" t="t" r="r" b="b"/>
              <a:pathLst>
                <a:path w="120000" h="120000" extrusionOk="0">
                  <a:moveTo>
                    <a:pt x="96480" y="23523"/>
                  </a:moveTo>
                  <a:lnTo>
                    <a:pt x="87164" y="32839"/>
                  </a:lnTo>
                  <a:lnTo>
                    <a:pt x="87164" y="32839"/>
                  </a:lnTo>
                  <a:cubicBezTo>
                    <a:pt x="75944" y="21617"/>
                    <a:pt x="58979" y="18450"/>
                    <a:pt x="44466" y="24867"/>
                  </a:cubicBezTo>
                  <a:cubicBezTo>
                    <a:pt x="29954" y="31284"/>
                    <a:pt x="20880" y="45966"/>
                    <a:pt x="21631" y="61817"/>
                  </a:cubicBezTo>
                  <a:cubicBezTo>
                    <a:pt x="22382" y="77668"/>
                    <a:pt x="32801" y="91427"/>
                    <a:pt x="47856" y="96444"/>
                  </a:cubicBezTo>
                  <a:lnTo>
                    <a:pt x="47295" y="88507"/>
                  </a:lnTo>
                  <a:lnTo>
                    <a:pt x="63170" y="104890"/>
                  </a:lnTo>
                  <a:lnTo>
                    <a:pt x="49408" y="118429"/>
                  </a:lnTo>
                  <a:lnTo>
                    <a:pt x="48839" y="110367"/>
                  </a:lnTo>
                  <a:lnTo>
                    <a:pt x="48839" y="110367"/>
                  </a:lnTo>
                  <a:cubicBezTo>
                    <a:pt x="27395" y="105615"/>
                    <a:pt x="11312" y="87807"/>
                    <a:pt x="8761" y="65991"/>
                  </a:cubicBezTo>
                  <a:cubicBezTo>
                    <a:pt x="6210" y="44176"/>
                    <a:pt x="17752" y="23137"/>
                    <a:pt x="37521" y="13566"/>
                  </a:cubicBezTo>
                  <a:cubicBezTo>
                    <a:pt x="57290" y="3996"/>
                    <a:pt x="80951" y="7991"/>
                    <a:pt x="96480" y="23523"/>
                  </a:cubicBezTo>
                  <a:close/>
                </a:path>
              </a:pathLst>
            </a:custGeom>
            <a:gradFill>
              <a:gsLst>
                <a:gs pos="0">
                  <a:srgbClr val="4757A3"/>
                </a:gs>
                <a:gs pos="50000">
                  <a:srgbClr val="00369D"/>
                </a:gs>
                <a:gs pos="100000">
                  <a:srgbClr val="002D90"/>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 name="Google Shape;280;p21">
              <a:extLst>
                <a:ext uri="{FF2B5EF4-FFF2-40B4-BE49-F238E27FC236}">
                  <a16:creationId xmlns:a16="http://schemas.microsoft.com/office/drawing/2014/main" id="{E1668D09-93AE-D999-00E7-95558B5D03CC}"/>
                </a:ext>
              </a:extLst>
            </p:cNvPr>
            <p:cNvSpPr/>
            <p:nvPr/>
          </p:nvSpPr>
          <p:spPr>
            <a:xfrm>
              <a:off x="1012101" y="1740114"/>
              <a:ext cx="1035514" cy="517703"/>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 name="Google Shape;281;p21">
              <a:extLst>
                <a:ext uri="{FF2B5EF4-FFF2-40B4-BE49-F238E27FC236}">
                  <a16:creationId xmlns:a16="http://schemas.microsoft.com/office/drawing/2014/main" id="{7A5A5DDA-826B-76A6-7B95-5EA180434B3C}"/>
                </a:ext>
              </a:extLst>
            </p:cNvPr>
            <p:cNvSpPr txBox="1"/>
            <p:nvPr/>
          </p:nvSpPr>
          <p:spPr>
            <a:xfrm>
              <a:off x="1012101" y="1740114"/>
              <a:ext cx="1175508" cy="517703"/>
            </a:xfrm>
            <a:prstGeom prst="rect">
              <a:avLst/>
            </a:prstGeom>
            <a:noFill/>
            <a:ln>
              <a:noFill/>
            </a:ln>
          </p:spPr>
          <p:txBody>
            <a:bodyPr spcFirstLastPara="1" wrap="square" lIns="7600" tIns="7600" rIns="7600" bIns="7600" anchor="ctr" anchorCtr="0">
              <a:noAutofit/>
            </a:bodyPr>
            <a:lstStyle/>
            <a:p>
              <a:pPr marL="0" marR="0" lvl="0" indent="0" algn="ctr" rtl="0">
                <a:lnSpc>
                  <a:spcPct val="90000"/>
                </a:lnSpc>
                <a:spcBef>
                  <a:spcPts val="0"/>
                </a:spcBef>
                <a:spcAft>
                  <a:spcPts val="0"/>
                </a:spcAft>
                <a:buClr>
                  <a:schemeClr val="dk1"/>
                </a:buClr>
                <a:buSzPts val="1200"/>
                <a:buFont typeface="Arial"/>
                <a:buNone/>
              </a:pPr>
              <a:r>
                <a:rPr lang="en-GB" sz="1400" b="1" i="0" u="none" strike="noStrike" cap="none" dirty="0">
                  <a:solidFill>
                    <a:schemeClr val="dk1"/>
                  </a:solidFill>
                  <a:latin typeface="Arial"/>
                  <a:ea typeface="Arial"/>
                  <a:cs typeface="Arial"/>
                  <a:sym typeface="Arial"/>
                </a:rPr>
                <a:t>Performance  monitoring</a:t>
              </a:r>
              <a:endParaRPr sz="1400" b="0" i="0" u="none" strike="noStrike" cap="none" dirty="0">
                <a:solidFill>
                  <a:srgbClr val="000000"/>
                </a:solidFill>
                <a:latin typeface="Arial"/>
                <a:ea typeface="Arial"/>
                <a:cs typeface="Arial"/>
                <a:sym typeface="Arial"/>
              </a:endParaRPr>
            </a:p>
          </p:txBody>
        </p:sp>
        <p:sp>
          <p:nvSpPr>
            <p:cNvPr id="15" name="Google Shape;282;p21">
              <a:extLst>
                <a:ext uri="{FF2B5EF4-FFF2-40B4-BE49-F238E27FC236}">
                  <a16:creationId xmlns:a16="http://schemas.microsoft.com/office/drawing/2014/main" id="{15694307-1F99-C31A-C089-A798C60EE772}"/>
                </a:ext>
              </a:extLst>
            </p:cNvPr>
            <p:cNvSpPr/>
            <p:nvPr/>
          </p:nvSpPr>
          <p:spPr>
            <a:xfrm>
              <a:off x="1120003" y="2136757"/>
              <a:ext cx="1855571" cy="1855760"/>
            </a:xfrm>
            <a:custGeom>
              <a:avLst/>
              <a:gdLst/>
              <a:ahLst/>
              <a:cxnLst/>
              <a:rect l="l" t="t" r="r" b="b"/>
              <a:pathLst>
                <a:path w="120000" h="120000" extrusionOk="0">
                  <a:moveTo>
                    <a:pt x="23520" y="23523"/>
                  </a:moveTo>
                  <a:lnTo>
                    <a:pt x="23520" y="23523"/>
                  </a:lnTo>
                  <a:cubicBezTo>
                    <a:pt x="39049" y="7991"/>
                    <a:pt x="62710" y="3996"/>
                    <a:pt x="82479" y="13566"/>
                  </a:cubicBezTo>
                  <a:cubicBezTo>
                    <a:pt x="102248" y="23137"/>
                    <a:pt x="113790" y="44176"/>
                    <a:pt x="111239" y="65991"/>
                  </a:cubicBezTo>
                  <a:cubicBezTo>
                    <a:pt x="108688" y="87807"/>
                    <a:pt x="92605" y="105615"/>
                    <a:pt x="71161" y="110367"/>
                  </a:cubicBezTo>
                  <a:lnTo>
                    <a:pt x="70592" y="118429"/>
                  </a:lnTo>
                  <a:lnTo>
                    <a:pt x="56830" y="104890"/>
                  </a:lnTo>
                  <a:lnTo>
                    <a:pt x="72705" y="88507"/>
                  </a:lnTo>
                  <a:lnTo>
                    <a:pt x="72144" y="96444"/>
                  </a:lnTo>
                  <a:cubicBezTo>
                    <a:pt x="87199" y="91427"/>
                    <a:pt x="97618" y="77668"/>
                    <a:pt x="98369" y="61817"/>
                  </a:cubicBezTo>
                  <a:cubicBezTo>
                    <a:pt x="99120" y="45966"/>
                    <a:pt x="90046" y="31284"/>
                    <a:pt x="75534" y="24867"/>
                  </a:cubicBezTo>
                  <a:cubicBezTo>
                    <a:pt x="61021" y="18450"/>
                    <a:pt x="44056" y="21617"/>
                    <a:pt x="32836" y="32839"/>
                  </a:cubicBezTo>
                  <a:close/>
                </a:path>
              </a:pathLst>
            </a:custGeom>
            <a:gradFill>
              <a:gsLst>
                <a:gs pos="0">
                  <a:srgbClr val="4757A3"/>
                </a:gs>
                <a:gs pos="50000">
                  <a:srgbClr val="00369D"/>
                </a:gs>
                <a:gs pos="100000">
                  <a:srgbClr val="002D90"/>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 name="Google Shape;283;p21">
              <a:extLst>
                <a:ext uri="{FF2B5EF4-FFF2-40B4-BE49-F238E27FC236}">
                  <a16:creationId xmlns:a16="http://schemas.microsoft.com/office/drawing/2014/main" id="{C1878219-3B9B-5856-53E8-21EB18138ACB}"/>
                </a:ext>
              </a:extLst>
            </p:cNvPr>
            <p:cNvSpPr/>
            <p:nvPr/>
          </p:nvSpPr>
          <p:spPr>
            <a:xfrm>
              <a:off x="1529684" y="2808492"/>
              <a:ext cx="1035514" cy="517703"/>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 name="Google Shape;284;p21">
              <a:extLst>
                <a:ext uri="{FF2B5EF4-FFF2-40B4-BE49-F238E27FC236}">
                  <a16:creationId xmlns:a16="http://schemas.microsoft.com/office/drawing/2014/main" id="{E528B334-A699-9E30-6C7A-FC5CC3BC3567}"/>
                </a:ext>
              </a:extLst>
            </p:cNvPr>
            <p:cNvSpPr txBox="1"/>
            <p:nvPr/>
          </p:nvSpPr>
          <p:spPr>
            <a:xfrm>
              <a:off x="1389690" y="2808492"/>
              <a:ext cx="1175508" cy="517703"/>
            </a:xfrm>
            <a:prstGeom prst="rect">
              <a:avLst/>
            </a:prstGeom>
            <a:noFill/>
            <a:ln>
              <a:noFill/>
            </a:ln>
          </p:spPr>
          <p:txBody>
            <a:bodyPr spcFirstLastPara="1" wrap="square" lIns="7600" tIns="7600" rIns="7600" bIns="7600" anchor="ctr" anchorCtr="0">
              <a:noAutofit/>
            </a:bodyPr>
            <a:lstStyle/>
            <a:p>
              <a:pPr marL="0" marR="0" lvl="0" indent="0" algn="ctr" rtl="0">
                <a:lnSpc>
                  <a:spcPct val="90000"/>
                </a:lnSpc>
                <a:spcBef>
                  <a:spcPts val="0"/>
                </a:spcBef>
                <a:spcAft>
                  <a:spcPts val="0"/>
                </a:spcAft>
                <a:buClr>
                  <a:schemeClr val="dk1"/>
                </a:buClr>
                <a:buSzPts val="1200"/>
                <a:buFont typeface="Arial"/>
                <a:buNone/>
              </a:pPr>
              <a:r>
                <a:rPr lang="en-GB" sz="1400" b="1" i="0" u="none" strike="noStrike" cap="none" dirty="0">
                  <a:solidFill>
                    <a:schemeClr val="dk1"/>
                  </a:solidFill>
                  <a:latin typeface="Arial"/>
                  <a:ea typeface="Arial"/>
                  <a:cs typeface="Arial"/>
                  <a:sym typeface="Arial"/>
                </a:rPr>
                <a:t>Contract management</a:t>
              </a:r>
              <a:endParaRPr sz="1400" b="0" i="0" u="none" strike="noStrike" cap="none" dirty="0">
                <a:solidFill>
                  <a:srgbClr val="000000"/>
                </a:solidFill>
                <a:latin typeface="Arial"/>
                <a:ea typeface="Arial"/>
                <a:cs typeface="Arial"/>
                <a:sym typeface="Arial"/>
              </a:endParaRPr>
            </a:p>
          </p:txBody>
        </p:sp>
        <p:sp>
          <p:nvSpPr>
            <p:cNvPr id="18" name="Google Shape;285;p21">
              <a:extLst>
                <a:ext uri="{FF2B5EF4-FFF2-40B4-BE49-F238E27FC236}">
                  <a16:creationId xmlns:a16="http://schemas.microsoft.com/office/drawing/2014/main" id="{6AFA1882-C0D3-95C4-5C17-38381C1B5DAE}"/>
                </a:ext>
              </a:extLst>
            </p:cNvPr>
            <p:cNvSpPr/>
            <p:nvPr/>
          </p:nvSpPr>
          <p:spPr>
            <a:xfrm>
              <a:off x="736776" y="3326196"/>
              <a:ext cx="1594169" cy="1594940"/>
            </a:xfrm>
            <a:prstGeom prst="blockArc">
              <a:avLst>
                <a:gd name="adj1" fmla="val 0"/>
                <a:gd name="adj2" fmla="val 18900000"/>
                <a:gd name="adj3" fmla="val 12740"/>
              </a:avLst>
            </a:prstGeom>
            <a:gradFill>
              <a:gsLst>
                <a:gs pos="0">
                  <a:srgbClr val="4757A3"/>
                </a:gs>
                <a:gs pos="50000">
                  <a:srgbClr val="00369D"/>
                </a:gs>
                <a:gs pos="100000">
                  <a:srgbClr val="002D90"/>
                </a:gs>
              </a:gsLst>
              <a:lin ang="5400000" scaled="0"/>
            </a:gra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 name="Google Shape;286;p21">
              <a:extLst>
                <a:ext uri="{FF2B5EF4-FFF2-40B4-BE49-F238E27FC236}">
                  <a16:creationId xmlns:a16="http://schemas.microsoft.com/office/drawing/2014/main" id="{E2E8463C-376C-11F4-42DB-307BB01263F1}"/>
                </a:ext>
              </a:extLst>
            </p:cNvPr>
            <p:cNvSpPr/>
            <p:nvPr/>
          </p:nvSpPr>
          <p:spPr>
            <a:xfrm>
              <a:off x="1012101" y="3876871"/>
              <a:ext cx="1035514" cy="517703"/>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 name="Google Shape;287;p21">
              <a:extLst>
                <a:ext uri="{FF2B5EF4-FFF2-40B4-BE49-F238E27FC236}">
                  <a16:creationId xmlns:a16="http://schemas.microsoft.com/office/drawing/2014/main" id="{3E0F7E68-07D7-A641-4A83-42061C34575E}"/>
                </a:ext>
              </a:extLst>
            </p:cNvPr>
            <p:cNvSpPr txBox="1"/>
            <p:nvPr/>
          </p:nvSpPr>
          <p:spPr>
            <a:xfrm>
              <a:off x="1012101" y="3789195"/>
              <a:ext cx="1175508" cy="517703"/>
            </a:xfrm>
            <a:prstGeom prst="rect">
              <a:avLst/>
            </a:prstGeom>
            <a:noFill/>
            <a:ln>
              <a:noFill/>
            </a:ln>
          </p:spPr>
          <p:txBody>
            <a:bodyPr spcFirstLastPara="1" wrap="square" lIns="7600" tIns="7600" rIns="7600" bIns="7600" anchor="ctr" anchorCtr="0">
              <a:noAutofit/>
            </a:bodyPr>
            <a:lstStyle/>
            <a:p>
              <a:pPr marL="0" marR="0" lvl="0" indent="0" algn="ctr" rtl="0">
                <a:lnSpc>
                  <a:spcPct val="90000"/>
                </a:lnSpc>
                <a:spcBef>
                  <a:spcPts val="0"/>
                </a:spcBef>
                <a:spcAft>
                  <a:spcPts val="0"/>
                </a:spcAft>
                <a:buClr>
                  <a:schemeClr val="dk1"/>
                </a:buClr>
                <a:buSzPts val="1200"/>
                <a:buFont typeface="Arial"/>
                <a:buNone/>
              </a:pPr>
              <a:r>
                <a:rPr lang="en-GB" sz="1400" b="1" i="0" u="none" strike="noStrike" cap="none" dirty="0">
                  <a:solidFill>
                    <a:schemeClr val="dk1"/>
                  </a:solidFill>
                  <a:latin typeface="Arial"/>
                  <a:ea typeface="Arial"/>
                  <a:cs typeface="Arial"/>
                  <a:sym typeface="Arial"/>
                </a:rPr>
                <a:t>Improvement</a:t>
              </a:r>
              <a:endParaRPr sz="1400" b="0" i="0" u="none" strike="noStrike" cap="none" dirty="0">
                <a:solidFill>
                  <a:srgbClr val="000000"/>
                </a:solidFill>
                <a:latin typeface="Arial"/>
                <a:ea typeface="Arial"/>
                <a:cs typeface="Arial"/>
                <a:sym typeface="Arial"/>
              </a:endParaRPr>
            </a:p>
          </p:txBody>
        </p:sp>
      </p:grpSp>
    </p:spTree>
    <p:extLst>
      <p:ext uri="{BB962C8B-B14F-4D97-AF65-F5344CB8AC3E}">
        <p14:creationId xmlns:p14="http://schemas.microsoft.com/office/powerpoint/2010/main" val="408523763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6E3EA3BF-18EC-051D-C7A7-2734E8ABF39E}"/>
              </a:ext>
            </a:extLst>
          </p:cNvPr>
          <p:cNvSpPr>
            <a:spLocks noGrp="1"/>
          </p:cNvSpPr>
          <p:nvPr>
            <p:ph type="title"/>
          </p:nvPr>
        </p:nvSpPr>
        <p:spPr/>
        <p:txBody>
          <a:bodyPr/>
          <a:lstStyle/>
          <a:p>
            <a:r>
              <a:rPr lang="en-US" dirty="0"/>
              <a:t>Contact us</a:t>
            </a:r>
            <a:endParaRPr lang="en-GB" dirty="0"/>
          </a:p>
        </p:txBody>
      </p:sp>
      <p:sp>
        <p:nvSpPr>
          <p:cNvPr id="10" name="Text Placeholder 9">
            <a:extLst>
              <a:ext uri="{FF2B5EF4-FFF2-40B4-BE49-F238E27FC236}">
                <a16:creationId xmlns:a16="http://schemas.microsoft.com/office/drawing/2014/main" id="{3910B5B2-4085-2CE6-203E-8A84F398C034}"/>
              </a:ext>
            </a:extLst>
          </p:cNvPr>
          <p:cNvSpPr>
            <a:spLocks noGrp="1"/>
          </p:cNvSpPr>
          <p:nvPr>
            <p:ph type="body" sz="quarter" idx="10"/>
          </p:nvPr>
        </p:nvSpPr>
        <p:spPr/>
        <p:txBody>
          <a:bodyPr>
            <a:normAutofit/>
          </a:bodyPr>
          <a:lstStyle/>
          <a:p>
            <a:pPr marL="0" indent="0">
              <a:buNone/>
            </a:pPr>
            <a:r>
              <a:rPr lang="en-GB" dirty="0"/>
              <a:t>	https://ipc.brookes.ac.uk</a:t>
            </a:r>
          </a:p>
          <a:p>
            <a:pPr marL="0" indent="0">
              <a:buNone/>
            </a:pPr>
            <a:endParaRPr lang="en-GB" sz="1600" dirty="0"/>
          </a:p>
          <a:p>
            <a:pPr marL="0" indent="0">
              <a:buNone/>
            </a:pPr>
            <a:r>
              <a:rPr lang="en-GB" dirty="0"/>
              <a:t>	ipc_courses@brookes.ac.uk  </a:t>
            </a:r>
          </a:p>
          <a:p>
            <a:pPr marL="0" indent="0">
              <a:buNone/>
            </a:pPr>
            <a:endParaRPr lang="en-GB" sz="1600" dirty="0"/>
          </a:p>
          <a:p>
            <a:pPr marL="0" indent="0">
              <a:buNone/>
            </a:pPr>
            <a:r>
              <a:rPr lang="en-GB" dirty="0"/>
              <a:t>	01865 790312</a:t>
            </a:r>
          </a:p>
          <a:p>
            <a:pPr marL="0" indent="0">
              <a:buNone/>
            </a:pPr>
            <a:endParaRPr lang="en-GB" sz="1700" dirty="0"/>
          </a:p>
          <a:p>
            <a:pPr marL="0" indent="0">
              <a:buNone/>
            </a:pPr>
            <a:r>
              <a:rPr lang="en-GB" dirty="0"/>
              <a:t>	</a:t>
            </a:r>
            <a:r>
              <a:rPr lang="en-GB" dirty="0">
                <a:hlinkClick r:id="rId3"/>
              </a:rPr>
              <a:t>institute-of-public-care-</a:t>
            </a:r>
            <a:r>
              <a:rPr lang="en-GB" dirty="0" err="1">
                <a:hlinkClick r:id="rId3"/>
              </a:rPr>
              <a:t>brookes</a:t>
            </a:r>
            <a:endParaRPr lang="en-GB" dirty="0"/>
          </a:p>
          <a:p>
            <a:pPr marL="0" indent="0">
              <a:buNone/>
            </a:pPr>
            <a:endParaRPr lang="en-GB" dirty="0"/>
          </a:p>
        </p:txBody>
      </p:sp>
      <p:pic>
        <p:nvPicPr>
          <p:cNvPr id="11" name="Picture 10" descr="Website icon">
            <a:extLst>
              <a:ext uri="{FF2B5EF4-FFF2-40B4-BE49-F238E27FC236}">
                <a16:creationId xmlns:a16="http://schemas.microsoft.com/office/drawing/2014/main" id="{1A539B10-2D1F-CBC8-CD2D-E4F891CD653A}"/>
              </a:ext>
            </a:extLst>
          </p:cNvPr>
          <p:cNvPicPr>
            <a:picLocks noChangeAspect="1"/>
          </p:cNvPicPr>
          <p:nvPr/>
        </p:nvPicPr>
        <p:blipFill>
          <a:blip r:embed="rId4">
            <a:extLst>
              <a:ext uri="{837473B0-CC2E-450A-ABE3-18F120FF3D39}">
                <a1611:picAttrSrcUrl xmlns:a1611="http://schemas.microsoft.com/office/drawing/2016/11/main" r:id="rId5"/>
              </a:ext>
            </a:extLst>
          </a:blip>
          <a:stretch>
            <a:fillRect/>
          </a:stretch>
        </p:blipFill>
        <p:spPr>
          <a:xfrm>
            <a:off x="1090841" y="1543648"/>
            <a:ext cx="437515" cy="437515"/>
          </a:xfrm>
          <a:prstGeom prst="rect">
            <a:avLst/>
          </a:prstGeom>
        </p:spPr>
      </p:pic>
      <p:pic>
        <p:nvPicPr>
          <p:cNvPr id="12" name="Picture 11" descr="Email icon">
            <a:extLst>
              <a:ext uri="{FF2B5EF4-FFF2-40B4-BE49-F238E27FC236}">
                <a16:creationId xmlns:a16="http://schemas.microsoft.com/office/drawing/2014/main" id="{28565BDC-3737-47C1-D8FB-27D1C021195B}"/>
              </a:ext>
            </a:extLst>
          </p:cNvPr>
          <p:cNvPicPr>
            <a:picLocks noChangeAspect="1"/>
          </p:cNvPicPr>
          <p:nvPr/>
        </p:nvPicPr>
        <p:blipFill>
          <a:blip r:embed="rId6">
            <a:extLst>
              <a:ext uri="{837473B0-CC2E-450A-ABE3-18F120FF3D39}">
                <a1611:picAttrSrcUrl xmlns:a1611="http://schemas.microsoft.com/office/drawing/2016/11/main" r:id="rId7"/>
              </a:ext>
            </a:extLst>
          </a:blip>
          <a:stretch>
            <a:fillRect/>
          </a:stretch>
        </p:blipFill>
        <p:spPr>
          <a:xfrm>
            <a:off x="992788" y="2221325"/>
            <a:ext cx="633619" cy="633619"/>
          </a:xfrm>
          <a:prstGeom prst="rect">
            <a:avLst/>
          </a:prstGeom>
        </p:spPr>
      </p:pic>
      <p:pic>
        <p:nvPicPr>
          <p:cNvPr id="13" name="Picture 12" descr="telephone icon">
            <a:extLst>
              <a:ext uri="{FF2B5EF4-FFF2-40B4-BE49-F238E27FC236}">
                <a16:creationId xmlns:a16="http://schemas.microsoft.com/office/drawing/2014/main" id="{71D26AD2-56BF-66AA-9CB7-41AFED98E377}"/>
              </a:ext>
            </a:extLst>
          </p:cNvPr>
          <p:cNvPicPr>
            <a:picLocks noChangeAspect="1"/>
          </p:cNvPicPr>
          <p:nvPr/>
        </p:nvPicPr>
        <p:blipFill>
          <a:blip r:embed="rId8">
            <a:extLst>
              <a:ext uri="{837473B0-CC2E-450A-ABE3-18F120FF3D39}">
                <a1611:picAttrSrcUrl xmlns:a1611="http://schemas.microsoft.com/office/drawing/2016/11/main" r:id="rId9"/>
              </a:ext>
            </a:extLst>
          </a:blip>
          <a:stretch>
            <a:fillRect/>
          </a:stretch>
        </p:blipFill>
        <p:spPr>
          <a:xfrm>
            <a:off x="1050063" y="3234444"/>
            <a:ext cx="411933" cy="411933"/>
          </a:xfrm>
          <a:prstGeom prst="rect">
            <a:avLst/>
          </a:prstGeom>
        </p:spPr>
      </p:pic>
      <p:pic>
        <p:nvPicPr>
          <p:cNvPr id="1028" name="Picture 4" descr="LinkedIn logo">
            <a:extLst>
              <a:ext uri="{FF2B5EF4-FFF2-40B4-BE49-F238E27FC236}">
                <a16:creationId xmlns:a16="http://schemas.microsoft.com/office/drawing/2014/main" id="{7F2A76E6-1003-F8F0-E4E7-964735EFF999}"/>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157197" y="4339376"/>
            <a:ext cx="304800" cy="304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76418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D501D4-9258-9558-3583-5477286CF01A}"/>
              </a:ext>
            </a:extLst>
          </p:cNvPr>
          <p:cNvSpPr>
            <a:spLocks noGrp="1"/>
          </p:cNvSpPr>
          <p:nvPr>
            <p:ph type="title"/>
          </p:nvPr>
        </p:nvSpPr>
        <p:spPr/>
        <p:txBody>
          <a:bodyPr/>
          <a:lstStyle/>
          <a:p>
            <a:r>
              <a:rPr lang="en-GB" dirty="0"/>
              <a:t>Effective monitoring and review</a:t>
            </a:r>
          </a:p>
        </p:txBody>
      </p:sp>
      <p:grpSp>
        <p:nvGrpSpPr>
          <p:cNvPr id="4" name="Google Shape;83;p4" descr="Blue box with words 'Monitoring and Reporting'">
            <a:extLst>
              <a:ext uri="{FF2B5EF4-FFF2-40B4-BE49-F238E27FC236}">
                <a16:creationId xmlns:a16="http://schemas.microsoft.com/office/drawing/2014/main" id="{C71657B8-5980-04E0-DF36-519B24A705F8}"/>
              </a:ext>
            </a:extLst>
          </p:cNvPr>
          <p:cNvGrpSpPr/>
          <p:nvPr/>
        </p:nvGrpSpPr>
        <p:grpSpPr>
          <a:xfrm>
            <a:off x="2846388" y="2411472"/>
            <a:ext cx="3314700" cy="992188"/>
            <a:chOff x="1837" y="2034"/>
            <a:chExt cx="2088" cy="625"/>
          </a:xfrm>
        </p:grpSpPr>
        <p:sp>
          <p:nvSpPr>
            <p:cNvPr id="5" name="Google Shape;84;p4">
              <a:extLst>
                <a:ext uri="{FF2B5EF4-FFF2-40B4-BE49-F238E27FC236}">
                  <a16:creationId xmlns:a16="http://schemas.microsoft.com/office/drawing/2014/main" id="{DC95C613-CF04-32F9-70BD-D4ADBA0D8161}"/>
                </a:ext>
              </a:extLst>
            </p:cNvPr>
            <p:cNvSpPr/>
            <p:nvPr/>
          </p:nvSpPr>
          <p:spPr>
            <a:xfrm>
              <a:off x="1837" y="2296"/>
              <a:ext cx="2088" cy="363"/>
            </a:xfrm>
            <a:prstGeom prst="roundRect">
              <a:avLst>
                <a:gd name="adj" fmla="val 16667"/>
              </a:avLst>
            </a:prstGeom>
            <a:solidFill>
              <a:srgbClr val="003896"/>
            </a:solidFill>
            <a:ln>
              <a:noFill/>
            </a:ln>
            <a:effectLst>
              <a:outerShdw blurRad="57150" dist="19050" dir="5400000" algn="ctr" rotWithShape="0">
                <a:srgbClr val="000000">
                  <a:alpha val="62352"/>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0" i="0" u="none" strike="noStrike" cap="none" dirty="0">
                  <a:solidFill>
                    <a:schemeClr val="lt1"/>
                  </a:solidFill>
                  <a:latin typeface="Tahoma"/>
                  <a:ea typeface="Tahoma"/>
                  <a:cs typeface="Tahoma"/>
                  <a:sym typeface="Tahoma"/>
                </a:rPr>
                <a:t>Monitoring and Reporting </a:t>
              </a:r>
              <a:endParaRPr sz="1400" b="0" i="0" u="none" strike="noStrike" cap="none" dirty="0">
                <a:solidFill>
                  <a:srgbClr val="000000"/>
                </a:solidFill>
                <a:latin typeface="Arial"/>
                <a:ea typeface="Arial"/>
                <a:cs typeface="Arial"/>
                <a:sym typeface="Arial"/>
              </a:endParaRPr>
            </a:p>
          </p:txBody>
        </p:sp>
        <p:sp>
          <p:nvSpPr>
            <p:cNvPr id="6" name="Google Shape;85;p4">
              <a:extLst>
                <a:ext uri="{FF2B5EF4-FFF2-40B4-BE49-F238E27FC236}">
                  <a16:creationId xmlns:a16="http://schemas.microsoft.com/office/drawing/2014/main" id="{393C0938-597D-C593-25C1-314F1F6C6C65}"/>
                </a:ext>
              </a:extLst>
            </p:cNvPr>
            <p:cNvSpPr/>
            <p:nvPr/>
          </p:nvSpPr>
          <p:spPr>
            <a:xfrm>
              <a:off x="2699" y="2034"/>
              <a:ext cx="363" cy="227"/>
            </a:xfrm>
            <a:prstGeom prst="downArrow">
              <a:avLst>
                <a:gd name="adj1" fmla="val 44352"/>
                <a:gd name="adj2" fmla="val 50736"/>
              </a:avLst>
            </a:prstGeom>
            <a:solidFill>
              <a:srgbClr val="0070C0"/>
            </a:solidFill>
            <a:ln>
              <a:noFill/>
            </a:ln>
            <a:effectLst>
              <a:outerShdw blurRad="57150" dist="19050" dir="5400000" algn="ctr" rotWithShape="0">
                <a:srgbClr val="000000">
                  <a:alpha val="62352"/>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408B"/>
                </a:solidFill>
                <a:latin typeface="Arial"/>
                <a:ea typeface="Arial"/>
                <a:cs typeface="Arial"/>
                <a:sym typeface="Arial"/>
              </a:endParaRPr>
            </a:p>
          </p:txBody>
        </p:sp>
      </p:grpSp>
      <p:grpSp>
        <p:nvGrpSpPr>
          <p:cNvPr id="7" name="Google Shape;86;p4" descr="Blue box with words 'Evaluation and Review'">
            <a:extLst>
              <a:ext uri="{FF2B5EF4-FFF2-40B4-BE49-F238E27FC236}">
                <a16:creationId xmlns:a16="http://schemas.microsoft.com/office/drawing/2014/main" id="{0F7A6629-914B-5D67-D5B9-F00BF6BAF03A}"/>
              </a:ext>
            </a:extLst>
          </p:cNvPr>
          <p:cNvGrpSpPr/>
          <p:nvPr/>
        </p:nvGrpSpPr>
        <p:grpSpPr>
          <a:xfrm>
            <a:off x="2848769" y="3730408"/>
            <a:ext cx="3314700" cy="1014412"/>
            <a:chOff x="1835" y="3023"/>
            <a:chExt cx="2088" cy="639"/>
          </a:xfrm>
        </p:grpSpPr>
        <p:sp>
          <p:nvSpPr>
            <p:cNvPr id="8" name="Google Shape;87;p4">
              <a:extLst>
                <a:ext uri="{FF2B5EF4-FFF2-40B4-BE49-F238E27FC236}">
                  <a16:creationId xmlns:a16="http://schemas.microsoft.com/office/drawing/2014/main" id="{6FE1B9FC-572D-3477-6D3C-2AC15B5845F9}"/>
                </a:ext>
              </a:extLst>
            </p:cNvPr>
            <p:cNvSpPr/>
            <p:nvPr/>
          </p:nvSpPr>
          <p:spPr>
            <a:xfrm>
              <a:off x="1835" y="3299"/>
              <a:ext cx="2088" cy="363"/>
            </a:xfrm>
            <a:prstGeom prst="roundRect">
              <a:avLst>
                <a:gd name="adj" fmla="val 16667"/>
              </a:avLst>
            </a:prstGeom>
            <a:solidFill>
              <a:srgbClr val="003896"/>
            </a:solidFill>
            <a:ln>
              <a:noFill/>
            </a:ln>
            <a:effectLst>
              <a:outerShdw blurRad="57150" dist="19050" dir="5400000" algn="ctr" rotWithShape="0">
                <a:srgbClr val="000000">
                  <a:alpha val="62352"/>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0" i="0" u="none" strike="noStrike" cap="none" dirty="0">
                  <a:solidFill>
                    <a:schemeClr val="lt1"/>
                  </a:solidFill>
                  <a:latin typeface="Tahoma"/>
                  <a:ea typeface="Tahoma"/>
                  <a:cs typeface="Tahoma"/>
                  <a:sym typeface="Tahoma"/>
                </a:rPr>
                <a:t>Evaluation and Review</a:t>
              </a:r>
              <a:endParaRPr sz="1400" b="0" i="0" u="none" strike="noStrike" cap="none" dirty="0">
                <a:solidFill>
                  <a:srgbClr val="000000"/>
                </a:solidFill>
                <a:latin typeface="Arial"/>
                <a:ea typeface="Arial"/>
                <a:cs typeface="Arial"/>
                <a:sym typeface="Arial"/>
              </a:endParaRPr>
            </a:p>
          </p:txBody>
        </p:sp>
        <p:sp>
          <p:nvSpPr>
            <p:cNvPr id="9" name="Google Shape;88;p4">
              <a:extLst>
                <a:ext uri="{FF2B5EF4-FFF2-40B4-BE49-F238E27FC236}">
                  <a16:creationId xmlns:a16="http://schemas.microsoft.com/office/drawing/2014/main" id="{DCEA0555-901E-5A5A-9D5D-A6D929348F25}"/>
                </a:ext>
              </a:extLst>
            </p:cNvPr>
            <p:cNvSpPr/>
            <p:nvPr/>
          </p:nvSpPr>
          <p:spPr>
            <a:xfrm>
              <a:off x="2699" y="3023"/>
              <a:ext cx="363" cy="227"/>
            </a:xfrm>
            <a:prstGeom prst="downArrow">
              <a:avLst>
                <a:gd name="adj1" fmla="val 44352"/>
                <a:gd name="adj2" fmla="val 50736"/>
              </a:avLst>
            </a:prstGeom>
            <a:solidFill>
              <a:srgbClr val="0070C0"/>
            </a:solidFill>
            <a:ln>
              <a:noFill/>
            </a:ln>
            <a:effectLst>
              <a:outerShdw blurRad="57150" dist="19050" dir="5400000" algn="ctr" rotWithShape="0">
                <a:srgbClr val="000000">
                  <a:alpha val="62352"/>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grpSp>
      <p:sp>
        <p:nvSpPr>
          <p:cNvPr id="10" name="Google Shape;89;p4">
            <a:extLst>
              <a:ext uri="{FF2B5EF4-FFF2-40B4-BE49-F238E27FC236}">
                <a16:creationId xmlns:a16="http://schemas.microsoft.com/office/drawing/2014/main" id="{A740032F-9107-853E-764F-2677CCCA75F9}"/>
              </a:ext>
              <a:ext uri="{C183D7F6-B498-43B3-948B-1728B52AA6E4}">
                <adec:decorative xmlns:adec="http://schemas.microsoft.com/office/drawing/2017/decorative" val="1"/>
              </a:ext>
            </a:extLst>
          </p:cNvPr>
          <p:cNvSpPr/>
          <p:nvPr/>
        </p:nvSpPr>
        <p:spPr>
          <a:xfrm>
            <a:off x="4214813" y="5050704"/>
            <a:ext cx="576262" cy="360363"/>
          </a:xfrm>
          <a:prstGeom prst="downArrow">
            <a:avLst>
              <a:gd name="adj1" fmla="val 44352"/>
              <a:gd name="adj2" fmla="val 50736"/>
            </a:avLst>
          </a:prstGeom>
          <a:solidFill>
            <a:srgbClr val="0070C0"/>
          </a:solidFill>
          <a:ln>
            <a:noFill/>
          </a:ln>
          <a:effectLst>
            <a:outerShdw blurRad="57150" dist="19050" dir="5400000" algn="ctr" rotWithShape="0">
              <a:srgbClr val="000000">
                <a:alpha val="62352"/>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1" name="Google Shape;90;p4">
            <a:extLst>
              <a:ext uri="{FF2B5EF4-FFF2-40B4-BE49-F238E27FC236}">
                <a16:creationId xmlns:a16="http://schemas.microsoft.com/office/drawing/2014/main" id="{1B6629F2-4029-F86B-0584-EF11D6C2823C}"/>
              </a:ext>
            </a:extLst>
          </p:cNvPr>
          <p:cNvSpPr/>
          <p:nvPr/>
        </p:nvSpPr>
        <p:spPr>
          <a:xfrm>
            <a:off x="2697163" y="5475130"/>
            <a:ext cx="3621087" cy="619125"/>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800"/>
              <a:buFont typeface="Arial"/>
              <a:buNone/>
            </a:pPr>
            <a:r>
              <a:rPr lang="en-GB" sz="2400" b="1" i="0" u="none" strike="noStrike" cap="none" dirty="0">
                <a:solidFill>
                  <a:srgbClr val="D10373"/>
                </a:solidFill>
                <a:latin typeface="Tahoma"/>
                <a:ea typeface="Tahoma"/>
                <a:cs typeface="Tahoma"/>
                <a:sym typeface="Tahoma"/>
              </a:rPr>
              <a:t>Take Action</a:t>
            </a:r>
            <a:endParaRPr sz="2400" b="0" i="0" u="none" strike="noStrike" cap="none" dirty="0">
              <a:solidFill>
                <a:srgbClr val="D10373"/>
              </a:solidFill>
              <a:latin typeface="Arial"/>
              <a:ea typeface="Arial"/>
              <a:cs typeface="Arial"/>
              <a:sym typeface="Arial"/>
            </a:endParaRPr>
          </a:p>
        </p:txBody>
      </p:sp>
      <p:sp>
        <p:nvSpPr>
          <p:cNvPr id="12" name="Google Shape;82;p4">
            <a:extLst>
              <a:ext uri="{FF2B5EF4-FFF2-40B4-BE49-F238E27FC236}">
                <a16:creationId xmlns:a16="http://schemas.microsoft.com/office/drawing/2014/main" id="{6417FD5C-5CD3-D857-5AE8-C0DCA754657E}"/>
              </a:ext>
            </a:extLst>
          </p:cNvPr>
          <p:cNvSpPr/>
          <p:nvPr/>
        </p:nvSpPr>
        <p:spPr>
          <a:xfrm>
            <a:off x="2848769" y="1520825"/>
            <a:ext cx="3313112" cy="576263"/>
          </a:xfrm>
          <a:prstGeom prst="roundRect">
            <a:avLst>
              <a:gd name="adj" fmla="val 16667"/>
            </a:avLst>
          </a:prstGeom>
          <a:solidFill>
            <a:srgbClr val="003896"/>
          </a:solidFill>
          <a:ln>
            <a:noFill/>
          </a:ln>
          <a:effectLst>
            <a:outerShdw blurRad="57150" dist="19050" dir="5400000" algn="ctr" rotWithShape="0">
              <a:srgbClr val="000000">
                <a:alpha val="62352"/>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1" i="0" u="none" strike="noStrike" cap="none" dirty="0">
                <a:solidFill>
                  <a:schemeClr val="lt1"/>
                </a:solidFill>
                <a:latin typeface="Tahoma"/>
                <a:ea typeface="Tahoma"/>
                <a:cs typeface="Tahoma"/>
                <a:sym typeface="Tahoma"/>
              </a:rPr>
              <a:t>Performance Measures</a:t>
            </a:r>
            <a:endParaRPr sz="1400" b="0" i="0" u="none" strike="noStrike" cap="none" dirty="0">
              <a:solidFill>
                <a:srgbClr val="000000"/>
              </a:solidFill>
              <a:latin typeface="Arial"/>
              <a:ea typeface="Arial"/>
              <a:cs typeface="Arial"/>
              <a:sym typeface="Arial"/>
            </a:endParaRPr>
          </a:p>
        </p:txBody>
      </p:sp>
    </p:spTree>
    <p:extLst>
      <p:ext uri="{BB962C8B-B14F-4D97-AF65-F5344CB8AC3E}">
        <p14:creationId xmlns:p14="http://schemas.microsoft.com/office/powerpoint/2010/main" val="3953895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700"/>
                                  </p:stCondLst>
                                  <p:childTnLst>
                                    <p:set>
                                      <p:cBhvr>
                                        <p:cTn id="21"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E9BC98-E25B-A4B3-FCD5-A5B3FA63F4DF}"/>
              </a:ext>
            </a:extLst>
          </p:cNvPr>
          <p:cNvSpPr>
            <a:spLocks noGrp="1"/>
          </p:cNvSpPr>
          <p:nvPr>
            <p:ph type="title"/>
          </p:nvPr>
        </p:nvSpPr>
        <p:spPr>
          <a:xfrm>
            <a:off x="755649" y="41604"/>
            <a:ext cx="8283575" cy="1338828"/>
          </a:xfrm>
        </p:spPr>
        <p:txBody>
          <a:bodyPr/>
          <a:lstStyle/>
          <a:p>
            <a:r>
              <a:rPr lang="en-GB" sz="3000" dirty="0"/>
              <a:t>Step 1: Agree what’s needed to demonstrate impact - ‘performance measures’ or ‘objectives’</a:t>
            </a:r>
          </a:p>
        </p:txBody>
      </p:sp>
      <p:sp>
        <p:nvSpPr>
          <p:cNvPr id="13" name="TextBox 12">
            <a:extLst>
              <a:ext uri="{FF2B5EF4-FFF2-40B4-BE49-F238E27FC236}">
                <a16:creationId xmlns:a16="http://schemas.microsoft.com/office/drawing/2014/main" id="{AAC5BD8E-6BC0-8265-99EE-0E2755AEF340}"/>
              </a:ext>
            </a:extLst>
          </p:cNvPr>
          <p:cNvSpPr txBox="1"/>
          <p:nvPr/>
        </p:nvSpPr>
        <p:spPr>
          <a:xfrm>
            <a:off x="689433" y="6033523"/>
            <a:ext cx="6000750" cy="584775"/>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535C64"/>
                </a:solidFill>
                <a:effectLst/>
                <a:uLnTx/>
                <a:uFillTx/>
                <a:latin typeface="Arial" panose="020B0604020202020204"/>
                <a:hlinkClick r:id="rId3"/>
              </a:rPr>
              <a:t>Ordinary and unique lives for adults with a learning disability and/or autism: a six steps approach (2020) IPC</a:t>
            </a:r>
            <a:r>
              <a:rPr kumimoji="0" lang="en-GB" sz="1600" b="0" i="0" u="none" strike="noStrike" kern="0" cap="none" spc="0" normalizeH="0" baseline="0" noProof="0" dirty="0">
                <a:ln>
                  <a:noFill/>
                </a:ln>
                <a:solidFill>
                  <a:srgbClr val="535C64"/>
                </a:solidFill>
                <a:effectLst/>
                <a:uLnTx/>
                <a:uFillTx/>
                <a:latin typeface="Arial" panose="020B0604020202020204"/>
              </a:rPr>
              <a:t> </a:t>
            </a:r>
          </a:p>
        </p:txBody>
      </p:sp>
      <p:grpSp>
        <p:nvGrpSpPr>
          <p:cNvPr id="14" name="Group 13" descr="Arrow stating service objective">
            <a:extLst>
              <a:ext uri="{FF2B5EF4-FFF2-40B4-BE49-F238E27FC236}">
                <a16:creationId xmlns:a16="http://schemas.microsoft.com/office/drawing/2014/main" id="{E38F50C0-2F2A-F2BB-2E4A-542AF54ABF33}"/>
              </a:ext>
            </a:extLst>
          </p:cNvPr>
          <p:cNvGrpSpPr/>
          <p:nvPr/>
        </p:nvGrpSpPr>
        <p:grpSpPr>
          <a:xfrm>
            <a:off x="484021" y="2915680"/>
            <a:ext cx="8336129" cy="1404323"/>
            <a:chOff x="149469" y="2662956"/>
            <a:chExt cx="8627066" cy="1404323"/>
          </a:xfrm>
        </p:grpSpPr>
        <p:sp>
          <p:nvSpPr>
            <p:cNvPr id="15" name="TextBox 14">
              <a:extLst>
                <a:ext uri="{FF2B5EF4-FFF2-40B4-BE49-F238E27FC236}">
                  <a16:creationId xmlns:a16="http://schemas.microsoft.com/office/drawing/2014/main" id="{E7C88C7B-2168-F534-BAA1-7493E6ED369B}"/>
                </a:ext>
              </a:extLst>
            </p:cNvPr>
            <p:cNvSpPr txBox="1"/>
            <p:nvPr/>
          </p:nvSpPr>
          <p:spPr>
            <a:xfrm>
              <a:off x="1771788" y="2971746"/>
              <a:ext cx="5286237" cy="92333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0085A1"/>
                  </a:solidFill>
                  <a:effectLst/>
                  <a:uLnTx/>
                  <a:uFillTx/>
                  <a:latin typeface="Arial" panose="020B0604020202020204"/>
                </a:rPr>
                <a:t>Advocacy services are readily available and able to work with everyone regardless of their communication needs</a:t>
              </a:r>
              <a:endParaRPr kumimoji="0" lang="en-GB" sz="1800" b="1" i="0" u="none" strike="noStrike" kern="0" cap="none" spc="0" normalizeH="0" baseline="0" noProof="0" dirty="0">
                <a:ln>
                  <a:noFill/>
                </a:ln>
                <a:solidFill>
                  <a:srgbClr val="0085A1"/>
                </a:solidFill>
                <a:effectLst/>
                <a:uLnTx/>
                <a:uFillTx/>
                <a:latin typeface="Arial" panose="020B0604020202020204"/>
              </a:endParaRPr>
            </a:p>
          </p:txBody>
        </p:sp>
        <p:sp>
          <p:nvSpPr>
            <p:cNvPr id="16" name="Arrow: Pentagon 15">
              <a:extLst>
                <a:ext uri="{FF2B5EF4-FFF2-40B4-BE49-F238E27FC236}">
                  <a16:creationId xmlns:a16="http://schemas.microsoft.com/office/drawing/2014/main" id="{DBC4E35A-6783-E597-0276-8C24F9E2EA5F}"/>
                </a:ext>
              </a:extLst>
            </p:cNvPr>
            <p:cNvSpPr/>
            <p:nvPr/>
          </p:nvSpPr>
          <p:spPr>
            <a:xfrm>
              <a:off x="149469" y="2867755"/>
              <a:ext cx="1635369" cy="1090246"/>
            </a:xfrm>
            <a:prstGeom prst="homePlate">
              <a:avLst/>
            </a:prstGeom>
            <a:solidFill>
              <a:srgbClr val="0085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srgbClr val="FFFFFF"/>
                  </a:solidFill>
                  <a:effectLst/>
                  <a:uLnTx/>
                  <a:uFillTx/>
                  <a:latin typeface="Arial" panose="020B0604020202020204"/>
                  <a:ea typeface="+mn-ea"/>
                  <a:cs typeface="+mn-cs"/>
                </a:rPr>
                <a:t>‘Service’ Objective</a:t>
              </a:r>
            </a:p>
          </p:txBody>
        </p:sp>
        <p:pic>
          <p:nvPicPr>
            <p:cNvPr id="17" name="Picture 16">
              <a:extLst>
                <a:ext uri="{FF2B5EF4-FFF2-40B4-BE49-F238E27FC236}">
                  <a16:creationId xmlns:a16="http://schemas.microsoft.com/office/drawing/2014/main" id="{E06CB841-4A33-74E8-D94D-44A3798B999A}"/>
                </a:ext>
              </a:extLst>
            </p:cNvPr>
            <p:cNvPicPr>
              <a:picLocks noChangeAspect="1"/>
            </p:cNvPicPr>
            <p:nvPr/>
          </p:nvPicPr>
          <p:blipFill>
            <a:blip r:embed="rId4"/>
            <a:stretch>
              <a:fillRect/>
            </a:stretch>
          </p:blipFill>
          <p:spPr>
            <a:xfrm>
              <a:off x="7372212" y="2662956"/>
              <a:ext cx="1404323" cy="1404323"/>
            </a:xfrm>
            <a:prstGeom prst="rect">
              <a:avLst/>
            </a:prstGeom>
          </p:spPr>
        </p:pic>
      </p:grpSp>
      <p:grpSp>
        <p:nvGrpSpPr>
          <p:cNvPr id="18" name="Group 17" descr="Arrow stating strategic objective">
            <a:extLst>
              <a:ext uri="{FF2B5EF4-FFF2-40B4-BE49-F238E27FC236}">
                <a16:creationId xmlns:a16="http://schemas.microsoft.com/office/drawing/2014/main" id="{707CECBC-8D2E-6AEB-5F1E-732D4F0B61FD}"/>
              </a:ext>
            </a:extLst>
          </p:cNvPr>
          <p:cNvGrpSpPr/>
          <p:nvPr/>
        </p:nvGrpSpPr>
        <p:grpSpPr>
          <a:xfrm>
            <a:off x="484021" y="4304817"/>
            <a:ext cx="8404977" cy="1669457"/>
            <a:chOff x="149469" y="3965818"/>
            <a:chExt cx="9008733" cy="1669457"/>
          </a:xfrm>
        </p:grpSpPr>
        <p:sp>
          <p:nvSpPr>
            <p:cNvPr id="19" name="TextBox 18">
              <a:extLst>
                <a:ext uri="{FF2B5EF4-FFF2-40B4-BE49-F238E27FC236}">
                  <a16:creationId xmlns:a16="http://schemas.microsoft.com/office/drawing/2014/main" id="{88943D6A-344F-AFE3-03DA-EB62763745B4}"/>
                </a:ext>
              </a:extLst>
            </p:cNvPr>
            <p:cNvSpPr txBox="1"/>
            <p:nvPr/>
          </p:nvSpPr>
          <p:spPr>
            <a:xfrm>
              <a:off x="3585538" y="4250508"/>
              <a:ext cx="5572664" cy="120032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006338">
                      <a:lumMod val="90000"/>
                      <a:lumOff val="10000"/>
                    </a:srgbClr>
                  </a:solidFill>
                  <a:effectLst/>
                  <a:uLnTx/>
                  <a:uFillTx/>
                  <a:latin typeface="Arial" panose="020B0604020202020204"/>
                </a:rPr>
                <a:t>Support more people manage crisis when it happens and steadily support them to bring the situation back to one where their problems can be tackled over time</a:t>
              </a:r>
              <a:endParaRPr kumimoji="0" lang="en-GB" sz="1800" b="1" i="0" u="none" strike="noStrike" kern="0" cap="none" spc="0" normalizeH="0" baseline="0" noProof="0" dirty="0">
                <a:ln>
                  <a:noFill/>
                </a:ln>
                <a:solidFill>
                  <a:srgbClr val="006338">
                    <a:lumMod val="90000"/>
                    <a:lumOff val="10000"/>
                  </a:srgbClr>
                </a:solidFill>
                <a:effectLst/>
                <a:uLnTx/>
                <a:uFillTx/>
                <a:latin typeface="Arial" panose="020B0604020202020204"/>
              </a:endParaRPr>
            </a:p>
          </p:txBody>
        </p:sp>
        <p:sp>
          <p:nvSpPr>
            <p:cNvPr id="20" name="Arrow: Pentagon 19">
              <a:extLst>
                <a:ext uri="{FF2B5EF4-FFF2-40B4-BE49-F238E27FC236}">
                  <a16:creationId xmlns:a16="http://schemas.microsoft.com/office/drawing/2014/main" id="{362E0812-7B8B-F7AD-300C-EE4CBBA69AFA}"/>
                </a:ext>
              </a:extLst>
            </p:cNvPr>
            <p:cNvSpPr/>
            <p:nvPr/>
          </p:nvSpPr>
          <p:spPr>
            <a:xfrm>
              <a:off x="149469" y="4255424"/>
              <a:ext cx="1635369" cy="1090246"/>
            </a:xfrm>
            <a:prstGeom prst="homePlate">
              <a:avLst/>
            </a:prstGeom>
            <a:solidFill>
              <a:srgbClr val="006338">
                <a:lumMod val="90000"/>
                <a:lumOff val="1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srgbClr val="FFFFFF"/>
                  </a:solidFill>
                  <a:effectLst/>
                  <a:uLnTx/>
                  <a:uFillTx/>
                  <a:latin typeface="Arial" panose="020B0604020202020204"/>
                  <a:ea typeface="+mn-ea"/>
                  <a:cs typeface="+mn-cs"/>
                </a:rPr>
                <a:t>‘Strategic’ Objective</a:t>
              </a:r>
            </a:p>
          </p:txBody>
        </p:sp>
        <p:pic>
          <p:nvPicPr>
            <p:cNvPr id="21" name="Picture 20">
              <a:extLst>
                <a:ext uri="{FF2B5EF4-FFF2-40B4-BE49-F238E27FC236}">
                  <a16:creationId xmlns:a16="http://schemas.microsoft.com/office/drawing/2014/main" id="{4B72C759-5FA3-1E60-1C2C-C96330823D3A}"/>
                </a:ext>
              </a:extLst>
            </p:cNvPr>
            <p:cNvPicPr>
              <a:picLocks noChangeAspect="1"/>
            </p:cNvPicPr>
            <p:nvPr/>
          </p:nvPicPr>
          <p:blipFill>
            <a:blip r:embed="rId5"/>
            <a:stretch>
              <a:fillRect/>
            </a:stretch>
          </p:blipFill>
          <p:spPr>
            <a:xfrm>
              <a:off x="1784838" y="3965818"/>
              <a:ext cx="1669457" cy="1669457"/>
            </a:xfrm>
            <a:prstGeom prst="rect">
              <a:avLst/>
            </a:prstGeom>
          </p:spPr>
        </p:pic>
      </p:grpSp>
      <p:grpSp>
        <p:nvGrpSpPr>
          <p:cNvPr id="22" name="Group 21" descr="Arrow stating individual wellbeing outcome">
            <a:extLst>
              <a:ext uri="{FF2B5EF4-FFF2-40B4-BE49-F238E27FC236}">
                <a16:creationId xmlns:a16="http://schemas.microsoft.com/office/drawing/2014/main" id="{AC7B18D7-7CAE-6FE6-D38E-2A71460F8755}"/>
              </a:ext>
            </a:extLst>
          </p:cNvPr>
          <p:cNvGrpSpPr/>
          <p:nvPr/>
        </p:nvGrpSpPr>
        <p:grpSpPr>
          <a:xfrm>
            <a:off x="484021" y="1212106"/>
            <a:ext cx="8107427" cy="1663510"/>
            <a:chOff x="149469" y="797515"/>
            <a:chExt cx="8107427" cy="1868924"/>
          </a:xfrm>
        </p:grpSpPr>
        <p:sp>
          <p:nvSpPr>
            <p:cNvPr id="23" name="TextBox 22">
              <a:extLst>
                <a:ext uri="{FF2B5EF4-FFF2-40B4-BE49-F238E27FC236}">
                  <a16:creationId xmlns:a16="http://schemas.microsoft.com/office/drawing/2014/main" id="{B79F3DA4-8B42-1E82-30E4-F1FC03F442A6}"/>
                </a:ext>
              </a:extLst>
            </p:cNvPr>
            <p:cNvSpPr txBox="1"/>
            <p:nvPr/>
          </p:nvSpPr>
          <p:spPr>
            <a:xfrm>
              <a:off x="1864580" y="2297107"/>
              <a:ext cx="2207272" cy="3693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D10373"/>
                  </a:solidFill>
                  <a:effectLst/>
                  <a:uLnTx/>
                  <a:uFillTx/>
                  <a:latin typeface="Arial" panose="020B0604020202020204"/>
                </a:rPr>
                <a:t>“</a:t>
              </a:r>
              <a:r>
                <a:rPr kumimoji="0" lang="en-US" sz="1800" b="1" i="1" u="none" strike="noStrike" kern="0" cap="none" spc="0" normalizeH="0" baseline="0" noProof="0" dirty="0">
                  <a:ln>
                    <a:noFill/>
                  </a:ln>
                  <a:solidFill>
                    <a:srgbClr val="D10373"/>
                  </a:solidFill>
                  <a:effectLst/>
                  <a:uLnTx/>
                  <a:uFillTx/>
                  <a:latin typeface="Arial" panose="020B0604020202020204"/>
                </a:rPr>
                <a:t>get a paid job</a:t>
              </a:r>
              <a:r>
                <a:rPr kumimoji="0" lang="en-US" sz="1800" b="1" i="0" u="none" strike="noStrike" kern="0" cap="none" spc="0" normalizeH="0" baseline="0" noProof="0" dirty="0">
                  <a:ln>
                    <a:noFill/>
                  </a:ln>
                  <a:solidFill>
                    <a:srgbClr val="D10373"/>
                  </a:solidFill>
                  <a:effectLst/>
                  <a:uLnTx/>
                  <a:uFillTx/>
                  <a:latin typeface="Arial" panose="020B0604020202020204"/>
                </a:rPr>
                <a:t>”</a:t>
              </a:r>
              <a:endParaRPr kumimoji="0" lang="en-GB" sz="1800" b="1" i="0" u="none" strike="noStrike" kern="0" cap="none" spc="0" normalizeH="0" baseline="0" noProof="0" dirty="0">
                <a:ln>
                  <a:noFill/>
                </a:ln>
                <a:solidFill>
                  <a:srgbClr val="D10373"/>
                </a:solidFill>
                <a:effectLst/>
                <a:uLnTx/>
                <a:uFillTx/>
                <a:latin typeface="Arial" panose="020B0604020202020204"/>
              </a:endParaRPr>
            </a:p>
          </p:txBody>
        </p:sp>
        <p:sp>
          <p:nvSpPr>
            <p:cNvPr id="24" name="TextBox 23">
              <a:extLst>
                <a:ext uri="{FF2B5EF4-FFF2-40B4-BE49-F238E27FC236}">
                  <a16:creationId xmlns:a16="http://schemas.microsoft.com/office/drawing/2014/main" id="{3FBC8598-227C-8283-F0FE-866F12944BFD}"/>
                </a:ext>
              </a:extLst>
            </p:cNvPr>
            <p:cNvSpPr txBox="1"/>
            <p:nvPr/>
          </p:nvSpPr>
          <p:spPr>
            <a:xfrm>
              <a:off x="4287168" y="2297107"/>
              <a:ext cx="3969728"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D10373"/>
                  </a:solidFill>
                  <a:effectLst/>
                  <a:uLnTx/>
                  <a:uFillTx/>
                  <a:latin typeface="Arial" panose="020B0604020202020204"/>
                </a:rPr>
                <a:t>“</a:t>
              </a:r>
              <a:r>
                <a:rPr kumimoji="0" lang="en-US" sz="1800" b="1" i="1" u="none" strike="noStrike" kern="0" cap="none" spc="0" normalizeH="0" baseline="0" noProof="0" dirty="0">
                  <a:ln>
                    <a:noFill/>
                  </a:ln>
                  <a:solidFill>
                    <a:srgbClr val="D10373"/>
                  </a:solidFill>
                  <a:effectLst/>
                  <a:uLnTx/>
                  <a:uFillTx/>
                  <a:latin typeface="Arial" panose="020B0604020202020204"/>
                </a:rPr>
                <a:t>managing my health better</a:t>
              </a:r>
              <a:r>
                <a:rPr kumimoji="0" lang="en-US" sz="1800" b="1" i="0" u="none" strike="noStrike" kern="0" cap="none" spc="0" normalizeH="0" baseline="0" noProof="0" dirty="0">
                  <a:ln>
                    <a:noFill/>
                  </a:ln>
                  <a:solidFill>
                    <a:srgbClr val="D10373"/>
                  </a:solidFill>
                  <a:effectLst/>
                  <a:uLnTx/>
                  <a:uFillTx/>
                  <a:latin typeface="Arial" panose="020B0604020202020204"/>
                </a:rPr>
                <a:t>”</a:t>
              </a:r>
              <a:endParaRPr kumimoji="0" lang="en-GB" sz="1800" b="1" i="0" u="none" strike="noStrike" kern="0" cap="none" spc="0" normalizeH="0" baseline="0" noProof="0" dirty="0">
                <a:ln>
                  <a:noFill/>
                </a:ln>
                <a:solidFill>
                  <a:srgbClr val="D10373"/>
                </a:solidFill>
                <a:effectLst/>
                <a:uLnTx/>
                <a:uFillTx/>
                <a:latin typeface="Arial" panose="020B0604020202020204"/>
              </a:endParaRPr>
            </a:p>
          </p:txBody>
        </p:sp>
        <p:sp>
          <p:nvSpPr>
            <p:cNvPr id="25" name="Arrow: Pentagon 24">
              <a:extLst>
                <a:ext uri="{FF2B5EF4-FFF2-40B4-BE49-F238E27FC236}">
                  <a16:creationId xmlns:a16="http://schemas.microsoft.com/office/drawing/2014/main" id="{F273372E-B7A6-C193-2252-06F36596E4F2}"/>
                </a:ext>
              </a:extLst>
            </p:cNvPr>
            <p:cNvSpPr/>
            <p:nvPr/>
          </p:nvSpPr>
          <p:spPr>
            <a:xfrm>
              <a:off x="149469" y="1019908"/>
              <a:ext cx="1635369" cy="1090246"/>
            </a:xfrm>
            <a:prstGeom prst="homePlate">
              <a:avLst/>
            </a:prstGeom>
            <a:solidFill>
              <a:srgbClr val="D1037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srgbClr val="FFFFFF"/>
                  </a:solidFill>
                  <a:effectLst/>
                  <a:uLnTx/>
                  <a:uFillTx/>
                  <a:latin typeface="Arial" panose="020B0604020202020204"/>
                  <a:ea typeface="+mn-ea"/>
                  <a:cs typeface="+mn-cs"/>
                </a:rPr>
                <a:t>Individual wellbeing outcome</a:t>
              </a:r>
            </a:p>
          </p:txBody>
        </p:sp>
        <p:pic>
          <p:nvPicPr>
            <p:cNvPr id="26" name="Picture 25">
              <a:extLst>
                <a:ext uri="{FF2B5EF4-FFF2-40B4-BE49-F238E27FC236}">
                  <a16:creationId xmlns:a16="http://schemas.microsoft.com/office/drawing/2014/main" id="{2E47DAC6-115C-E6D4-00A8-E19626940B49}"/>
                </a:ext>
              </a:extLst>
            </p:cNvPr>
            <p:cNvPicPr>
              <a:picLocks noChangeAspect="1"/>
            </p:cNvPicPr>
            <p:nvPr/>
          </p:nvPicPr>
          <p:blipFill>
            <a:blip r:embed="rId6"/>
            <a:stretch>
              <a:fillRect/>
            </a:stretch>
          </p:blipFill>
          <p:spPr>
            <a:xfrm>
              <a:off x="4858986" y="797515"/>
              <a:ext cx="1552666" cy="1552666"/>
            </a:xfrm>
            <a:prstGeom prst="rect">
              <a:avLst/>
            </a:prstGeom>
          </p:spPr>
        </p:pic>
        <p:pic>
          <p:nvPicPr>
            <p:cNvPr id="27" name="Picture 26">
              <a:extLst>
                <a:ext uri="{FF2B5EF4-FFF2-40B4-BE49-F238E27FC236}">
                  <a16:creationId xmlns:a16="http://schemas.microsoft.com/office/drawing/2014/main" id="{9BC979C8-C0D6-BB41-4B5E-F91F16D885B9}"/>
                </a:ext>
              </a:extLst>
            </p:cNvPr>
            <p:cNvPicPr>
              <a:picLocks noChangeAspect="1"/>
            </p:cNvPicPr>
            <p:nvPr/>
          </p:nvPicPr>
          <p:blipFill>
            <a:blip r:embed="rId7"/>
            <a:stretch>
              <a:fillRect/>
            </a:stretch>
          </p:blipFill>
          <p:spPr>
            <a:xfrm>
              <a:off x="2160496" y="815476"/>
              <a:ext cx="1552666" cy="1552666"/>
            </a:xfrm>
            <a:prstGeom prst="rect">
              <a:avLst/>
            </a:prstGeom>
          </p:spPr>
        </p:pic>
      </p:grpSp>
    </p:spTree>
    <p:extLst>
      <p:ext uri="{BB962C8B-B14F-4D97-AF65-F5344CB8AC3E}">
        <p14:creationId xmlns:p14="http://schemas.microsoft.com/office/powerpoint/2010/main" val="4010030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02DD05-DD74-BF3A-3F02-CA0E86745665}"/>
              </a:ext>
            </a:extLst>
          </p:cNvPr>
          <p:cNvSpPr>
            <a:spLocks noGrp="1"/>
          </p:cNvSpPr>
          <p:nvPr>
            <p:ph type="title"/>
          </p:nvPr>
        </p:nvSpPr>
        <p:spPr>
          <a:xfrm>
            <a:off x="755650" y="478875"/>
            <a:ext cx="7632700" cy="1089529"/>
          </a:xfrm>
        </p:spPr>
        <p:txBody>
          <a:bodyPr/>
          <a:lstStyle/>
          <a:p>
            <a:r>
              <a:rPr lang="en-GB" dirty="0"/>
              <a:t>Step 2: How will you know the service is having an impact?</a:t>
            </a:r>
          </a:p>
        </p:txBody>
      </p:sp>
      <p:sp>
        <p:nvSpPr>
          <p:cNvPr id="3" name="Text Placeholder 2">
            <a:extLst>
              <a:ext uri="{FF2B5EF4-FFF2-40B4-BE49-F238E27FC236}">
                <a16:creationId xmlns:a16="http://schemas.microsoft.com/office/drawing/2014/main" id="{165081D1-1364-2273-F27A-5FC2F0B20C63}"/>
              </a:ext>
            </a:extLst>
          </p:cNvPr>
          <p:cNvSpPr>
            <a:spLocks noGrp="1"/>
          </p:cNvSpPr>
          <p:nvPr>
            <p:ph type="body" sz="quarter" idx="10"/>
          </p:nvPr>
        </p:nvSpPr>
        <p:spPr>
          <a:xfrm>
            <a:off x="764275" y="1724623"/>
            <a:ext cx="7617600" cy="3793527"/>
          </a:xfrm>
        </p:spPr>
        <p:txBody>
          <a:bodyPr/>
          <a:lstStyle/>
          <a:p>
            <a:pPr marL="0" indent="0">
              <a:buNone/>
            </a:pPr>
            <a:r>
              <a:rPr lang="en-GB" dirty="0"/>
              <a:t>What national measures do you have to collect or are set out?</a:t>
            </a:r>
          </a:p>
          <a:p>
            <a:endParaRPr lang="en-GB" dirty="0"/>
          </a:p>
        </p:txBody>
      </p:sp>
      <p:pic>
        <p:nvPicPr>
          <p:cNvPr id="4" name="Picture 3">
            <a:extLst>
              <a:ext uri="{FF2B5EF4-FFF2-40B4-BE49-F238E27FC236}">
                <a16:creationId xmlns:a16="http://schemas.microsoft.com/office/drawing/2014/main" id="{C2123F5F-D9EF-793D-C49A-24250AAFAF60}"/>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2253541" y="2924948"/>
            <a:ext cx="4636918" cy="3106432"/>
          </a:xfrm>
          <a:prstGeom prst="rect">
            <a:avLst/>
          </a:prstGeom>
        </p:spPr>
      </p:pic>
    </p:spTree>
    <p:extLst>
      <p:ext uri="{BB962C8B-B14F-4D97-AF65-F5344CB8AC3E}">
        <p14:creationId xmlns:p14="http://schemas.microsoft.com/office/powerpoint/2010/main" val="11880058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9EC812-C9E5-56DE-1175-EFAAA695A37D}"/>
              </a:ext>
            </a:extLst>
          </p:cNvPr>
          <p:cNvSpPr>
            <a:spLocks noGrp="1"/>
          </p:cNvSpPr>
          <p:nvPr>
            <p:ph type="title"/>
          </p:nvPr>
        </p:nvSpPr>
        <p:spPr/>
        <p:txBody>
          <a:bodyPr/>
          <a:lstStyle/>
          <a:p>
            <a:r>
              <a:rPr lang="en-GB" dirty="0"/>
              <a:t>Measures that you use</a:t>
            </a:r>
          </a:p>
        </p:txBody>
      </p:sp>
      <p:sp>
        <p:nvSpPr>
          <p:cNvPr id="3" name="Text Placeholder 2">
            <a:extLst>
              <a:ext uri="{FF2B5EF4-FFF2-40B4-BE49-F238E27FC236}">
                <a16:creationId xmlns:a16="http://schemas.microsoft.com/office/drawing/2014/main" id="{8BABE5FD-C9EE-954C-FD3E-6363807A35DF}"/>
              </a:ext>
            </a:extLst>
          </p:cNvPr>
          <p:cNvSpPr>
            <a:spLocks noGrp="1"/>
          </p:cNvSpPr>
          <p:nvPr>
            <p:ph type="body" sz="quarter" idx="10"/>
          </p:nvPr>
        </p:nvSpPr>
        <p:spPr>
          <a:xfrm>
            <a:off x="755650" y="1419823"/>
            <a:ext cx="8093975" cy="3793527"/>
          </a:xfrm>
        </p:spPr>
        <p:txBody>
          <a:bodyPr>
            <a:noAutofit/>
          </a:bodyPr>
          <a:lstStyle/>
          <a:p>
            <a:r>
              <a:rPr lang="en-GB" dirty="0"/>
              <a:t>Where there are gaps in national information?</a:t>
            </a:r>
          </a:p>
          <a:p>
            <a:r>
              <a:rPr lang="en-GB" dirty="0"/>
              <a:t>What local measures do you already use to fill these gaps, and what else might you want to collect?</a:t>
            </a:r>
          </a:p>
          <a:p>
            <a:pPr lvl="1"/>
            <a:r>
              <a:rPr lang="en-GB" dirty="0"/>
              <a:t>Does the performance indicator communicate the message clearly?</a:t>
            </a:r>
          </a:p>
          <a:p>
            <a:pPr lvl="1"/>
            <a:r>
              <a:rPr lang="en-GB" dirty="0"/>
              <a:t>Does the indicator say something important about the objective?</a:t>
            </a:r>
          </a:p>
          <a:p>
            <a:pPr lvl="1"/>
            <a:r>
              <a:rPr lang="en-GB" dirty="0"/>
              <a:t>Do you have quality data on a timely basis?</a:t>
            </a:r>
          </a:p>
          <a:p>
            <a:r>
              <a:rPr lang="en-GB" dirty="0"/>
              <a:t>Do you have an overview of what is collected from providers by the CQC, Ofsted, ICBs and the local authority? </a:t>
            </a:r>
          </a:p>
          <a:p>
            <a:r>
              <a:rPr lang="en-GB" dirty="0"/>
              <a:t>In the interests of efficiency, are you seeking to minimise duplication?</a:t>
            </a:r>
          </a:p>
          <a:p>
            <a:endParaRPr lang="en-GB" dirty="0"/>
          </a:p>
        </p:txBody>
      </p:sp>
    </p:spTree>
    <p:extLst>
      <p:ext uri="{BB962C8B-B14F-4D97-AF65-F5344CB8AC3E}">
        <p14:creationId xmlns:p14="http://schemas.microsoft.com/office/powerpoint/2010/main" val="12084495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C92041-D706-7C86-9215-23E3B8630A37}"/>
              </a:ext>
            </a:extLst>
          </p:cNvPr>
          <p:cNvSpPr>
            <a:spLocks noGrp="1"/>
          </p:cNvSpPr>
          <p:nvPr>
            <p:ph type="title"/>
          </p:nvPr>
        </p:nvSpPr>
        <p:spPr/>
        <p:txBody>
          <a:bodyPr/>
          <a:lstStyle/>
          <a:p>
            <a:r>
              <a:rPr lang="en-GB" dirty="0"/>
              <a:t>Effective monitoring and review</a:t>
            </a:r>
          </a:p>
        </p:txBody>
      </p:sp>
      <p:sp>
        <p:nvSpPr>
          <p:cNvPr id="4" name="Google Shape;182;p12">
            <a:extLst>
              <a:ext uri="{FF2B5EF4-FFF2-40B4-BE49-F238E27FC236}">
                <a16:creationId xmlns:a16="http://schemas.microsoft.com/office/drawing/2014/main" id="{2735DF69-AAA7-4F63-3106-0E36C04E0A06}"/>
              </a:ext>
            </a:extLst>
          </p:cNvPr>
          <p:cNvSpPr/>
          <p:nvPr/>
        </p:nvSpPr>
        <p:spPr>
          <a:xfrm>
            <a:off x="2913063" y="1555306"/>
            <a:ext cx="3313112" cy="576263"/>
          </a:xfrm>
          <a:prstGeom prst="roundRect">
            <a:avLst>
              <a:gd name="adj" fmla="val 16667"/>
            </a:avLst>
          </a:prstGeom>
          <a:solidFill>
            <a:srgbClr val="003896"/>
          </a:solidFill>
          <a:ln>
            <a:noFill/>
          </a:ln>
          <a:effectLst>
            <a:outerShdw blurRad="57150" dist="19050" dir="5400000" algn="ctr" rotWithShape="0">
              <a:srgbClr val="000000">
                <a:alpha val="62352"/>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en-GB" sz="2000" b="0" i="0" u="none" strike="noStrike" cap="none">
                <a:solidFill>
                  <a:schemeClr val="lt1"/>
                </a:solidFill>
                <a:latin typeface="Tahoma"/>
                <a:ea typeface="Tahoma"/>
                <a:cs typeface="Tahoma"/>
                <a:sym typeface="Tahoma"/>
              </a:rPr>
              <a:t>Performance Measures</a:t>
            </a:r>
            <a:endParaRPr sz="1400" b="0" i="0" u="none" strike="noStrike" cap="none">
              <a:solidFill>
                <a:srgbClr val="000000"/>
              </a:solidFill>
              <a:latin typeface="Arial"/>
              <a:ea typeface="Arial"/>
              <a:cs typeface="Arial"/>
              <a:sym typeface="Arial"/>
            </a:endParaRPr>
          </a:p>
        </p:txBody>
      </p:sp>
      <p:grpSp>
        <p:nvGrpSpPr>
          <p:cNvPr id="5" name="Google Shape;183;p12" descr="Blue box with words 'Monitoring and Reporting'">
            <a:extLst>
              <a:ext uri="{FF2B5EF4-FFF2-40B4-BE49-F238E27FC236}">
                <a16:creationId xmlns:a16="http://schemas.microsoft.com/office/drawing/2014/main" id="{3E88A71D-BD64-A689-E608-2863C6D54D2F}"/>
              </a:ext>
            </a:extLst>
          </p:cNvPr>
          <p:cNvGrpSpPr/>
          <p:nvPr/>
        </p:nvGrpSpPr>
        <p:grpSpPr>
          <a:xfrm>
            <a:off x="2910682" y="2465450"/>
            <a:ext cx="3314700" cy="992188"/>
            <a:chOff x="1837" y="2034"/>
            <a:chExt cx="2088" cy="625"/>
          </a:xfrm>
        </p:grpSpPr>
        <p:sp>
          <p:nvSpPr>
            <p:cNvPr id="6" name="Google Shape;184;p12">
              <a:extLst>
                <a:ext uri="{FF2B5EF4-FFF2-40B4-BE49-F238E27FC236}">
                  <a16:creationId xmlns:a16="http://schemas.microsoft.com/office/drawing/2014/main" id="{C1B78DB1-1976-4ACD-A756-7185D593F162}"/>
                </a:ext>
              </a:extLst>
            </p:cNvPr>
            <p:cNvSpPr/>
            <p:nvPr/>
          </p:nvSpPr>
          <p:spPr>
            <a:xfrm>
              <a:off x="1837" y="2296"/>
              <a:ext cx="2088" cy="363"/>
            </a:xfrm>
            <a:prstGeom prst="roundRect">
              <a:avLst>
                <a:gd name="adj" fmla="val 16667"/>
              </a:avLst>
            </a:prstGeom>
            <a:solidFill>
              <a:srgbClr val="003896"/>
            </a:solidFill>
            <a:ln>
              <a:noFill/>
            </a:ln>
            <a:effectLst>
              <a:outerShdw blurRad="57150" dist="19050" dir="5400000" algn="ctr" rotWithShape="0">
                <a:srgbClr val="000000">
                  <a:alpha val="62352"/>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Tahoma"/>
                  <a:ea typeface="Tahoma"/>
                  <a:cs typeface="Tahoma"/>
                  <a:sym typeface="Tahoma"/>
                </a:rPr>
                <a:t>Monitoring and Reporting </a:t>
              </a:r>
              <a:endParaRPr sz="1400" b="0" i="0" u="none" strike="noStrike" cap="none">
                <a:solidFill>
                  <a:srgbClr val="000000"/>
                </a:solidFill>
                <a:latin typeface="Arial"/>
                <a:ea typeface="Arial"/>
                <a:cs typeface="Arial"/>
                <a:sym typeface="Arial"/>
              </a:endParaRPr>
            </a:p>
          </p:txBody>
        </p:sp>
        <p:sp>
          <p:nvSpPr>
            <p:cNvPr id="7" name="Google Shape;185;p12">
              <a:extLst>
                <a:ext uri="{FF2B5EF4-FFF2-40B4-BE49-F238E27FC236}">
                  <a16:creationId xmlns:a16="http://schemas.microsoft.com/office/drawing/2014/main" id="{F56F6ECA-E856-93DD-9B5D-1472785EF4D9}"/>
                </a:ext>
              </a:extLst>
            </p:cNvPr>
            <p:cNvSpPr/>
            <p:nvPr/>
          </p:nvSpPr>
          <p:spPr>
            <a:xfrm>
              <a:off x="2699" y="2034"/>
              <a:ext cx="363" cy="227"/>
            </a:xfrm>
            <a:prstGeom prst="downArrow">
              <a:avLst>
                <a:gd name="adj1" fmla="val 44352"/>
                <a:gd name="adj2" fmla="val 50736"/>
              </a:avLst>
            </a:prstGeom>
            <a:solidFill>
              <a:srgbClr val="0070C0"/>
            </a:solidFill>
            <a:ln>
              <a:noFill/>
            </a:ln>
            <a:effectLst>
              <a:outerShdw blurRad="57150" dist="19050" dir="5400000" algn="ctr" rotWithShape="0">
                <a:srgbClr val="000000">
                  <a:alpha val="62352"/>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00408B"/>
                </a:solidFill>
                <a:latin typeface="Arial"/>
                <a:ea typeface="Arial"/>
                <a:cs typeface="Arial"/>
                <a:sym typeface="Arial"/>
              </a:endParaRPr>
            </a:p>
          </p:txBody>
        </p:sp>
      </p:grpSp>
      <p:grpSp>
        <p:nvGrpSpPr>
          <p:cNvPr id="8" name="Google Shape;186;p12" descr="Blue box with words 'Evaluation and Review'">
            <a:extLst>
              <a:ext uri="{FF2B5EF4-FFF2-40B4-BE49-F238E27FC236}">
                <a16:creationId xmlns:a16="http://schemas.microsoft.com/office/drawing/2014/main" id="{EF8982BF-3E8B-A0F4-D1F6-75E3027BF1D7}"/>
              </a:ext>
            </a:extLst>
          </p:cNvPr>
          <p:cNvGrpSpPr/>
          <p:nvPr/>
        </p:nvGrpSpPr>
        <p:grpSpPr>
          <a:xfrm>
            <a:off x="2913063" y="3808753"/>
            <a:ext cx="3314700" cy="1014412"/>
            <a:chOff x="1835" y="3023"/>
            <a:chExt cx="2088" cy="639"/>
          </a:xfrm>
        </p:grpSpPr>
        <p:sp>
          <p:nvSpPr>
            <p:cNvPr id="9" name="Google Shape;187;p12">
              <a:extLst>
                <a:ext uri="{FF2B5EF4-FFF2-40B4-BE49-F238E27FC236}">
                  <a16:creationId xmlns:a16="http://schemas.microsoft.com/office/drawing/2014/main" id="{949F8F54-EF02-DC63-902A-7CA9ECC96B3B}"/>
                </a:ext>
              </a:extLst>
            </p:cNvPr>
            <p:cNvSpPr/>
            <p:nvPr/>
          </p:nvSpPr>
          <p:spPr>
            <a:xfrm>
              <a:off x="1835" y="3299"/>
              <a:ext cx="2088" cy="363"/>
            </a:xfrm>
            <a:prstGeom prst="roundRect">
              <a:avLst>
                <a:gd name="adj" fmla="val 16667"/>
              </a:avLst>
            </a:prstGeom>
            <a:solidFill>
              <a:srgbClr val="003896"/>
            </a:solidFill>
            <a:ln>
              <a:noFill/>
            </a:ln>
            <a:effectLst>
              <a:outerShdw blurRad="57150" dist="19050" dir="5400000" algn="ctr" rotWithShape="0">
                <a:srgbClr val="000000">
                  <a:alpha val="62352"/>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0" i="0" u="none" strike="noStrike" cap="none">
                  <a:solidFill>
                    <a:schemeClr val="lt1"/>
                  </a:solidFill>
                  <a:latin typeface="Tahoma"/>
                  <a:ea typeface="Tahoma"/>
                  <a:cs typeface="Tahoma"/>
                  <a:sym typeface="Tahoma"/>
                </a:rPr>
                <a:t>Evaluation and Review</a:t>
              </a:r>
              <a:endParaRPr sz="1400" b="0" i="0" u="none" strike="noStrike" cap="none">
                <a:solidFill>
                  <a:srgbClr val="000000"/>
                </a:solidFill>
                <a:latin typeface="Arial"/>
                <a:ea typeface="Arial"/>
                <a:cs typeface="Arial"/>
                <a:sym typeface="Arial"/>
              </a:endParaRPr>
            </a:p>
          </p:txBody>
        </p:sp>
        <p:sp>
          <p:nvSpPr>
            <p:cNvPr id="10" name="Google Shape;188;p12">
              <a:extLst>
                <a:ext uri="{FF2B5EF4-FFF2-40B4-BE49-F238E27FC236}">
                  <a16:creationId xmlns:a16="http://schemas.microsoft.com/office/drawing/2014/main" id="{57E45239-A1C2-14C6-252D-D846F811BC63}"/>
                </a:ext>
              </a:extLst>
            </p:cNvPr>
            <p:cNvSpPr/>
            <p:nvPr/>
          </p:nvSpPr>
          <p:spPr>
            <a:xfrm>
              <a:off x="2699" y="3023"/>
              <a:ext cx="363" cy="227"/>
            </a:xfrm>
            <a:prstGeom prst="downArrow">
              <a:avLst>
                <a:gd name="adj1" fmla="val 44352"/>
                <a:gd name="adj2" fmla="val 50736"/>
              </a:avLst>
            </a:prstGeom>
            <a:solidFill>
              <a:srgbClr val="0070C0"/>
            </a:solidFill>
            <a:ln>
              <a:noFill/>
            </a:ln>
            <a:effectLst>
              <a:outerShdw blurRad="57150" dist="19050" dir="5400000" algn="ctr" rotWithShape="0">
                <a:srgbClr val="000000">
                  <a:alpha val="62352"/>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grpSp>
      <p:sp>
        <p:nvSpPr>
          <p:cNvPr id="11" name="Google Shape;189;p12">
            <a:extLst>
              <a:ext uri="{FF2B5EF4-FFF2-40B4-BE49-F238E27FC236}">
                <a16:creationId xmlns:a16="http://schemas.microsoft.com/office/drawing/2014/main" id="{D5B7D1F5-896F-1B7C-07D1-775665DDB6B5}"/>
              </a:ext>
              <a:ext uri="{C183D7F6-B498-43B3-948B-1728B52AA6E4}">
                <adec:decorative xmlns:adec="http://schemas.microsoft.com/office/drawing/2017/decorative" val="1"/>
              </a:ext>
            </a:extLst>
          </p:cNvPr>
          <p:cNvSpPr/>
          <p:nvPr/>
        </p:nvSpPr>
        <p:spPr>
          <a:xfrm>
            <a:off x="4279107" y="5083700"/>
            <a:ext cx="576262" cy="360363"/>
          </a:xfrm>
          <a:prstGeom prst="downArrow">
            <a:avLst>
              <a:gd name="adj1" fmla="val 44352"/>
              <a:gd name="adj2" fmla="val 50736"/>
            </a:avLst>
          </a:prstGeom>
          <a:solidFill>
            <a:srgbClr val="0070C0"/>
          </a:solidFill>
          <a:ln>
            <a:noFill/>
          </a:ln>
          <a:effectLst>
            <a:outerShdw blurRad="57150" dist="19050" dir="5400000" algn="ctr" rotWithShape="0">
              <a:srgbClr val="000000">
                <a:alpha val="62352"/>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Arial"/>
              <a:ea typeface="Arial"/>
              <a:cs typeface="Arial"/>
              <a:sym typeface="Arial"/>
            </a:endParaRPr>
          </a:p>
        </p:txBody>
      </p:sp>
      <p:sp>
        <p:nvSpPr>
          <p:cNvPr id="12" name="Google Shape;190;p12">
            <a:extLst>
              <a:ext uri="{FF2B5EF4-FFF2-40B4-BE49-F238E27FC236}">
                <a16:creationId xmlns:a16="http://schemas.microsoft.com/office/drawing/2014/main" id="{54116EAC-5C9E-C1CF-FA27-7DD7EC400697}"/>
              </a:ext>
            </a:extLst>
          </p:cNvPr>
          <p:cNvSpPr/>
          <p:nvPr/>
        </p:nvSpPr>
        <p:spPr>
          <a:xfrm>
            <a:off x="2761457" y="5444956"/>
            <a:ext cx="3621087" cy="619125"/>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800"/>
              <a:buFont typeface="Arial"/>
              <a:buNone/>
            </a:pPr>
            <a:r>
              <a:rPr lang="en-GB" sz="2400" b="1" i="0" u="none" strike="noStrike" cap="none" dirty="0">
                <a:solidFill>
                  <a:srgbClr val="D10373"/>
                </a:solidFill>
                <a:latin typeface="Tahoma"/>
                <a:ea typeface="Tahoma"/>
                <a:cs typeface="Tahoma"/>
                <a:sym typeface="Tahoma"/>
              </a:rPr>
              <a:t>Take Action</a:t>
            </a:r>
            <a:endParaRPr sz="2400" b="0" i="0" u="none" strike="noStrike" cap="none" dirty="0">
              <a:solidFill>
                <a:srgbClr val="D10373"/>
              </a:solidFill>
              <a:latin typeface="Arial"/>
              <a:ea typeface="Arial"/>
              <a:cs typeface="Arial"/>
              <a:sym typeface="Arial"/>
            </a:endParaRPr>
          </a:p>
        </p:txBody>
      </p:sp>
    </p:spTree>
    <p:extLst>
      <p:ext uri="{BB962C8B-B14F-4D97-AF65-F5344CB8AC3E}">
        <p14:creationId xmlns:p14="http://schemas.microsoft.com/office/powerpoint/2010/main" val="4675509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700"/>
                                  </p:stCondLst>
                                  <p:childTnLst>
                                    <p:set>
                                      <p:cBhvr>
                                        <p:cTn id="21"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2B1034-35D9-07B6-52A1-E5DD146E260F}"/>
              </a:ext>
            </a:extLst>
          </p:cNvPr>
          <p:cNvSpPr>
            <a:spLocks noGrp="1"/>
          </p:cNvSpPr>
          <p:nvPr>
            <p:ph type="title"/>
          </p:nvPr>
        </p:nvSpPr>
        <p:spPr>
          <a:xfrm>
            <a:off x="755650" y="478875"/>
            <a:ext cx="7632700" cy="1089529"/>
          </a:xfrm>
        </p:spPr>
        <p:txBody>
          <a:bodyPr/>
          <a:lstStyle/>
          <a:p>
            <a:r>
              <a:rPr lang="en-GB" dirty="0"/>
              <a:t>Step 3: How do you measure or monitor the impact?</a:t>
            </a:r>
          </a:p>
        </p:txBody>
      </p:sp>
      <p:sp>
        <p:nvSpPr>
          <p:cNvPr id="3" name="Text Placeholder 2">
            <a:extLst>
              <a:ext uri="{FF2B5EF4-FFF2-40B4-BE49-F238E27FC236}">
                <a16:creationId xmlns:a16="http://schemas.microsoft.com/office/drawing/2014/main" id="{E2C77C78-14DF-C2BB-0EE3-BB4FCFF5BF91}"/>
              </a:ext>
            </a:extLst>
          </p:cNvPr>
          <p:cNvSpPr>
            <a:spLocks noGrp="1"/>
          </p:cNvSpPr>
          <p:nvPr>
            <p:ph type="body" sz="quarter" idx="10"/>
          </p:nvPr>
        </p:nvSpPr>
        <p:spPr>
          <a:xfrm>
            <a:off x="770750" y="1800823"/>
            <a:ext cx="7617600" cy="3793527"/>
          </a:xfrm>
        </p:spPr>
        <p:txBody>
          <a:bodyPr/>
          <a:lstStyle/>
          <a:p>
            <a:r>
              <a:rPr lang="en-GB" dirty="0"/>
              <a:t>Service user/carer outcomes</a:t>
            </a:r>
          </a:p>
          <a:p>
            <a:r>
              <a:rPr lang="en-GB" dirty="0"/>
              <a:t>Population outcomes</a:t>
            </a:r>
          </a:p>
          <a:p>
            <a:r>
              <a:rPr lang="en-GB" dirty="0"/>
              <a:t>Social outcomes/Social Value</a:t>
            </a:r>
          </a:p>
          <a:p>
            <a:r>
              <a:rPr lang="en-GB" dirty="0"/>
              <a:t>Economic outcomes</a:t>
            </a:r>
          </a:p>
          <a:p>
            <a:r>
              <a:rPr lang="en-GB" dirty="0"/>
              <a:t>Efficiency outcomes</a:t>
            </a:r>
          </a:p>
          <a:p>
            <a:r>
              <a:rPr lang="en-GB" dirty="0"/>
              <a:t>Legal compliance outcomes</a:t>
            </a:r>
          </a:p>
          <a:p>
            <a:endParaRPr lang="en-GB" dirty="0"/>
          </a:p>
        </p:txBody>
      </p:sp>
    </p:spTree>
    <p:extLst>
      <p:ext uri="{BB962C8B-B14F-4D97-AF65-F5344CB8AC3E}">
        <p14:creationId xmlns:p14="http://schemas.microsoft.com/office/powerpoint/2010/main" val="345362702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SLIDO_APP_VERSION" val="1.5.3.3511"/>
  <p:tag name="SLIDO_PRESENTATION_ID" val="00000000-0000-0000-0000-000000000000"/>
  <p:tag name="SLIDO_EVENT_UUID" val="ce37c7d9-f1c1-42ba-8ff0-59f69fbef0e6"/>
  <p:tag name="SLIDO_EVENT_SECTION_UUID" val="45d83468-6879-433d-9c9f-f914a128e617"/>
</p:tagLst>
</file>

<file path=ppt/theme/theme1.xml><?xml version="1.0" encoding="utf-8"?>
<a:theme xmlns:a="http://schemas.openxmlformats.org/drawingml/2006/main" name="Custom Design">
  <a:themeElements>
    <a:clrScheme name="Oxford Brookes colours">
      <a:dk1>
        <a:srgbClr val="535C64"/>
      </a:dk1>
      <a:lt1>
        <a:srgbClr val="FFFFFF"/>
      </a:lt1>
      <a:dk2>
        <a:srgbClr val="9EAB05"/>
      </a:dk2>
      <a:lt2>
        <a:srgbClr val="D10373"/>
      </a:lt2>
      <a:accent1>
        <a:srgbClr val="672050"/>
      </a:accent1>
      <a:accent2>
        <a:srgbClr val="C70540"/>
      </a:accent2>
      <a:accent3>
        <a:srgbClr val="E3BA12"/>
      </a:accent3>
      <a:accent4>
        <a:srgbClr val="0085A1"/>
      </a:accent4>
      <a:accent5>
        <a:srgbClr val="003896"/>
      </a:accent5>
      <a:accent6>
        <a:srgbClr val="006338"/>
      </a:accent6>
      <a:hlink>
        <a:srgbClr val="0000FF"/>
      </a:hlink>
      <a:folHlink>
        <a:srgbClr val="800080"/>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 - Ana Edit.pptx" id="{83DAB00C-A990-4E6A-A0FD-20DAB911079B}" vid="{E34247D0-7810-4A5B-97DE-DDEBACB995FA}"/>
    </a:ext>
  </a:extLst>
</a:theme>
</file>

<file path=ppt/theme/theme2.xml><?xml version="1.0" encoding="utf-8"?>
<a:theme xmlns:a="http://schemas.openxmlformats.org/drawingml/2006/main" name="1_Custom Design">
  <a:themeElements>
    <a:clrScheme name="Institute of Public Care">
      <a:dk1>
        <a:sysClr val="windowText" lastClr="000000"/>
      </a:dk1>
      <a:lt1>
        <a:sysClr val="window" lastClr="FFFFFF"/>
      </a:lt1>
      <a:dk2>
        <a:srgbClr val="424A52"/>
      </a:dk2>
      <a:lt2>
        <a:srgbClr val="E7E6E6"/>
      </a:lt2>
      <a:accent1>
        <a:srgbClr val="003896"/>
      </a:accent1>
      <a:accent2>
        <a:srgbClr val="F9C909"/>
      </a:accent2>
      <a:accent3>
        <a:srgbClr val="D10373"/>
      </a:accent3>
      <a:accent4>
        <a:srgbClr val="CFDFEE"/>
      </a:accent4>
      <a:accent5>
        <a:srgbClr val="DFE0E3"/>
      </a:accent5>
      <a:accent6>
        <a:srgbClr val="022D74"/>
      </a:accent6>
      <a:hlink>
        <a:srgbClr val="003896"/>
      </a:hlink>
      <a:folHlink>
        <a:srgbClr val="022D74"/>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17</TotalTime>
  <Words>6661</Words>
  <Application>Microsoft Office PowerPoint</Application>
  <PresentationFormat>On-screen Show (4:3)</PresentationFormat>
  <Paragraphs>510</Paragraphs>
  <Slides>31</Slides>
  <Notes>30</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31</vt:i4>
      </vt:variant>
    </vt:vector>
  </HeadingPairs>
  <TitlesOfParts>
    <vt:vector size="42" baseType="lpstr">
      <vt:lpstr>arial</vt:lpstr>
      <vt:lpstr>arial</vt:lpstr>
      <vt:lpstr>Calibri</vt:lpstr>
      <vt:lpstr>Cambria</vt:lpstr>
      <vt:lpstr>Lato</vt:lpstr>
      <vt:lpstr>Source Sans Pro</vt:lpstr>
      <vt:lpstr>Tahoma</vt:lpstr>
      <vt:lpstr>Wingdings</vt:lpstr>
      <vt:lpstr>YouTube Noto</vt:lpstr>
      <vt:lpstr>Custom Design</vt:lpstr>
      <vt:lpstr>1_Custom Design</vt:lpstr>
      <vt:lpstr>PowerPoint Presentation</vt:lpstr>
      <vt:lpstr>Why is monitoring and review important?</vt:lpstr>
      <vt:lpstr>Why is monitoring and review important?</vt:lpstr>
      <vt:lpstr>Effective monitoring and review</vt:lpstr>
      <vt:lpstr>Step 1: Agree what’s needed to demonstrate impact - ‘performance measures’ or ‘objectives’</vt:lpstr>
      <vt:lpstr>Step 2: How will you know the service is having an impact?</vt:lpstr>
      <vt:lpstr>Measures that you use</vt:lpstr>
      <vt:lpstr>Effective monitoring and review</vt:lpstr>
      <vt:lpstr>Step 3: How do you measure or monitor the impact?</vt:lpstr>
      <vt:lpstr>Measuring/monitoring for outcomes</vt:lpstr>
      <vt:lpstr>Measuring outcomes</vt:lpstr>
      <vt:lpstr>Individual outcomes</vt:lpstr>
      <vt:lpstr>Example – outcomes star</vt:lpstr>
      <vt:lpstr>Case Study Example – Hertfordshire 6 Outcome Bees</vt:lpstr>
      <vt:lpstr>Example - ReQoL</vt:lpstr>
      <vt:lpstr>Service / Support intervention-based outcomes</vt:lpstr>
      <vt:lpstr>Service / Support intervention-based outcomes</vt:lpstr>
      <vt:lpstr>Population based outcomes</vt:lpstr>
      <vt:lpstr>Selecting the right measures</vt:lpstr>
      <vt:lpstr>PowerPoint Presentation</vt:lpstr>
      <vt:lpstr>Stage 3</vt:lpstr>
      <vt:lpstr>Effective monitoring and review</vt:lpstr>
      <vt:lpstr>Step 4: Evaluation and action</vt:lpstr>
      <vt:lpstr>Improving performance through effective contracting monitoring</vt:lpstr>
      <vt:lpstr>Managing poor performance</vt:lpstr>
      <vt:lpstr>Managing poor performance</vt:lpstr>
      <vt:lpstr>What determines your approach?</vt:lpstr>
      <vt:lpstr>Getting it right</vt:lpstr>
      <vt:lpstr>Managing poor performance</vt:lpstr>
      <vt:lpstr>Your current organisational approach</vt:lpstr>
      <vt:lpstr>Contact us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Devon County Council Integrated Adult Social Care   Developing productive and positive commissioner/provider engagement  Provider Briefing Note</dc:title>
  <dc:creator>Philip Provenzano</dc:creator>
  <cp:lastModifiedBy>Emma Beal</cp:lastModifiedBy>
  <cp:revision>128</cp:revision>
  <cp:lastPrinted>2023-02-14T09:48:35Z</cp:lastPrinted>
  <dcterms:created xsi:type="dcterms:W3CDTF">2023-01-25T15:05:23Z</dcterms:created>
  <dcterms:modified xsi:type="dcterms:W3CDTF">2025-03-25T14:42:39Z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SlidoAppVersion">
    <vt:lpwstr>1.5.3.3511</vt:lpwstr>
  </property>
</Properties>
</file>